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224" y="90"/>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7F6F285-D1C5-4352-AD5C-C6E42461F847}" type="datetimeFigureOut">
              <a:rPr lang="en-GB" smtClean="0"/>
              <a:t>27/07/2015</a:t>
            </a:fld>
            <a:endParaRPr lang="en-GB"/>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33C36FC-253E-4B87-A358-658B6D6DEC09}" type="slidenum">
              <a:rPr lang="en-GB" smtClean="0"/>
              <a:t>‹#›</a:t>
            </a:fld>
            <a:endParaRPr lang="en-GB"/>
          </a:p>
        </p:txBody>
      </p:sp>
    </p:spTree>
    <p:extLst>
      <p:ext uri="{BB962C8B-B14F-4D97-AF65-F5344CB8AC3E}">
        <p14:creationId xmlns:p14="http://schemas.microsoft.com/office/powerpoint/2010/main" val="14537576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4E8366C-228F-4E56-ABBC-9D56380F2182}" type="datetime1">
              <a:rPr lang="en-GB" smtClean="0"/>
              <a:t>27/07/2015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2EDDE0-86E0-4CA0-85A0-9AF11FF53B61}" type="slidenum">
              <a:rPr lang="en-GB" smtClean="0"/>
              <a:t>‹#›</a:t>
            </a:fld>
            <a:endParaRPr lang="en-GB"/>
          </a:p>
        </p:txBody>
      </p:sp>
    </p:spTree>
    <p:extLst>
      <p:ext uri="{BB962C8B-B14F-4D97-AF65-F5344CB8AC3E}">
        <p14:creationId xmlns:p14="http://schemas.microsoft.com/office/powerpoint/2010/main" val="2933417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0E08CCF3-BF65-4977-9DA4-1B71F06A0FDB}" type="datetime1">
              <a:rPr lang="en-GB" smtClean="0"/>
              <a:t>27/07/2015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2EDDE0-86E0-4CA0-85A0-9AF11FF53B61}" type="slidenum">
              <a:rPr lang="en-GB" smtClean="0"/>
              <a:t>‹#›</a:t>
            </a:fld>
            <a:endParaRPr lang="en-GB"/>
          </a:p>
        </p:txBody>
      </p:sp>
    </p:spTree>
    <p:extLst>
      <p:ext uri="{BB962C8B-B14F-4D97-AF65-F5344CB8AC3E}">
        <p14:creationId xmlns:p14="http://schemas.microsoft.com/office/powerpoint/2010/main" val="3535199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7BFF2A25-FB35-45AE-8670-0AAC619A6A83}" type="datetime1">
              <a:rPr lang="en-GB" smtClean="0"/>
              <a:t>27/07/2015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2EDDE0-86E0-4CA0-85A0-9AF11FF53B61}" type="slidenum">
              <a:rPr lang="en-GB" smtClean="0"/>
              <a:t>‹#›</a:t>
            </a:fld>
            <a:endParaRPr lang="en-GB"/>
          </a:p>
        </p:txBody>
      </p:sp>
    </p:spTree>
    <p:extLst>
      <p:ext uri="{BB962C8B-B14F-4D97-AF65-F5344CB8AC3E}">
        <p14:creationId xmlns:p14="http://schemas.microsoft.com/office/powerpoint/2010/main" val="1805367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F12646B-D205-474F-8C90-898C3BF222D7}" type="datetime1">
              <a:rPr lang="en-GB" smtClean="0"/>
              <a:t>27/07/2015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2EDDE0-86E0-4CA0-85A0-9AF11FF53B61}" type="slidenum">
              <a:rPr lang="en-GB" smtClean="0"/>
              <a:t>‹#›</a:t>
            </a:fld>
            <a:endParaRPr lang="en-GB"/>
          </a:p>
        </p:txBody>
      </p:sp>
    </p:spTree>
    <p:extLst>
      <p:ext uri="{BB962C8B-B14F-4D97-AF65-F5344CB8AC3E}">
        <p14:creationId xmlns:p14="http://schemas.microsoft.com/office/powerpoint/2010/main" val="223605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1E2A34-0F55-4113-A04C-D3AD9DFEA537}" type="datetime1">
              <a:rPr lang="en-GB" smtClean="0"/>
              <a:t>27/07/2015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2EDDE0-86E0-4CA0-85A0-9AF11FF53B61}" type="slidenum">
              <a:rPr lang="en-GB" smtClean="0"/>
              <a:t>‹#›</a:t>
            </a:fld>
            <a:endParaRPr lang="en-GB"/>
          </a:p>
        </p:txBody>
      </p:sp>
    </p:spTree>
    <p:extLst>
      <p:ext uri="{BB962C8B-B14F-4D97-AF65-F5344CB8AC3E}">
        <p14:creationId xmlns:p14="http://schemas.microsoft.com/office/powerpoint/2010/main" val="2610912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8CC6A821-B4E0-4049-AE4D-F3738DCB3900}" type="datetime1">
              <a:rPr lang="en-GB" smtClean="0"/>
              <a:t>27/07/2015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2EDDE0-86E0-4CA0-85A0-9AF11FF53B61}" type="slidenum">
              <a:rPr lang="en-GB" smtClean="0"/>
              <a:t>‹#›</a:t>
            </a:fld>
            <a:endParaRPr lang="en-GB"/>
          </a:p>
        </p:txBody>
      </p:sp>
    </p:spTree>
    <p:extLst>
      <p:ext uri="{BB962C8B-B14F-4D97-AF65-F5344CB8AC3E}">
        <p14:creationId xmlns:p14="http://schemas.microsoft.com/office/powerpoint/2010/main" val="26256882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8CE4EDC7-1E22-444E-9558-564ADAFA5048}" type="datetime1">
              <a:rPr lang="en-GB" smtClean="0"/>
              <a:t>27/07/2015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32EDDE0-86E0-4CA0-85A0-9AF11FF53B61}" type="slidenum">
              <a:rPr lang="en-GB" smtClean="0"/>
              <a:t>‹#›</a:t>
            </a:fld>
            <a:endParaRPr lang="en-GB"/>
          </a:p>
        </p:txBody>
      </p:sp>
    </p:spTree>
    <p:extLst>
      <p:ext uri="{BB962C8B-B14F-4D97-AF65-F5344CB8AC3E}">
        <p14:creationId xmlns:p14="http://schemas.microsoft.com/office/powerpoint/2010/main" val="1796044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5EEAB389-83DD-41BF-9048-C8473091445A}" type="datetime1">
              <a:rPr lang="en-GB" smtClean="0"/>
              <a:t>27/07/2015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32EDDE0-86E0-4CA0-85A0-9AF11FF53B61}" type="slidenum">
              <a:rPr lang="en-GB" smtClean="0"/>
              <a:t>‹#›</a:t>
            </a:fld>
            <a:endParaRPr lang="en-GB"/>
          </a:p>
        </p:txBody>
      </p:sp>
    </p:spTree>
    <p:extLst>
      <p:ext uri="{BB962C8B-B14F-4D97-AF65-F5344CB8AC3E}">
        <p14:creationId xmlns:p14="http://schemas.microsoft.com/office/powerpoint/2010/main" val="2081703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1F366C-032E-4929-B70B-BE4592C91261}" type="datetime1">
              <a:rPr lang="en-GB" smtClean="0"/>
              <a:t>27/07/2015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32EDDE0-86E0-4CA0-85A0-9AF11FF53B61}" type="slidenum">
              <a:rPr lang="en-GB" smtClean="0"/>
              <a:t>‹#›</a:t>
            </a:fld>
            <a:endParaRPr lang="en-GB"/>
          </a:p>
        </p:txBody>
      </p:sp>
    </p:spTree>
    <p:extLst>
      <p:ext uri="{BB962C8B-B14F-4D97-AF65-F5344CB8AC3E}">
        <p14:creationId xmlns:p14="http://schemas.microsoft.com/office/powerpoint/2010/main" val="24411590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9F24343-6215-4CA2-B314-4C793C3D2398}" type="datetime1">
              <a:rPr lang="en-GB" smtClean="0"/>
              <a:t>27/07/2015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2EDDE0-86E0-4CA0-85A0-9AF11FF53B61}" type="slidenum">
              <a:rPr lang="en-GB" smtClean="0"/>
              <a:t>‹#›</a:t>
            </a:fld>
            <a:endParaRPr lang="en-GB"/>
          </a:p>
        </p:txBody>
      </p:sp>
    </p:spTree>
    <p:extLst>
      <p:ext uri="{BB962C8B-B14F-4D97-AF65-F5344CB8AC3E}">
        <p14:creationId xmlns:p14="http://schemas.microsoft.com/office/powerpoint/2010/main" val="67452370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5644968-A071-4851-9C7C-17D8EA682C2C}" type="datetime1">
              <a:rPr lang="en-GB" smtClean="0"/>
              <a:t>27/07/2015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32EDDE0-86E0-4CA0-85A0-9AF11FF53B61}" type="slidenum">
              <a:rPr lang="en-GB" smtClean="0"/>
              <a:t>‹#›</a:t>
            </a:fld>
            <a:endParaRPr lang="en-GB"/>
          </a:p>
        </p:txBody>
      </p:sp>
    </p:spTree>
    <p:extLst>
      <p:ext uri="{BB962C8B-B14F-4D97-AF65-F5344CB8AC3E}">
        <p14:creationId xmlns:p14="http://schemas.microsoft.com/office/powerpoint/2010/main" val="33121386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8940F6D2-1A9B-4E69-B999-3811B7A58351}" type="datetime1">
              <a:rPr lang="en-GB" smtClean="0"/>
              <a:t>27/07/2015</a:t>
            </a:fld>
            <a:endParaRPr lang="en-GB"/>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B32EDDE0-86E0-4CA0-85A0-9AF11FF53B61}" type="slidenum">
              <a:rPr lang="en-GB" smtClean="0"/>
              <a:t>‹#›</a:t>
            </a:fld>
            <a:endParaRPr lang="en-GB"/>
          </a:p>
        </p:txBody>
      </p:sp>
    </p:spTree>
    <p:extLst>
      <p:ext uri="{BB962C8B-B14F-4D97-AF65-F5344CB8AC3E}">
        <p14:creationId xmlns:p14="http://schemas.microsoft.com/office/powerpoint/2010/main" val="21024971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Layout" Target="../slideLayouts/slideLayout7.xml"/><Relationship Id="rId4" Type="http://schemas.openxmlformats.org/officeDocument/2006/relationships/image" Target="../media/image2.emf"/></Relationships>
</file>

<file path=ppt/slides/_rels/slide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emf"/></Relationships>
</file>

<file path=ppt/slides/_rels/slide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85" y="35496"/>
            <a:ext cx="578103" cy="648072"/>
          </a:xfrm>
          <a:prstGeom prst="rect">
            <a:avLst/>
          </a:prstGeom>
          <a:noFill/>
        </p:spPr>
      </p:pic>
      <p:pic>
        <p:nvPicPr>
          <p:cNvPr id="5" name="Picture 4"/>
          <p:cNvPicPr/>
          <p:nvPr/>
        </p:nvPicPr>
        <p:blipFill>
          <a:blip r:embed="rId3" cstate="print"/>
          <a:srcRect/>
          <a:stretch>
            <a:fillRect/>
          </a:stretch>
        </p:blipFill>
        <p:spPr bwMode="auto">
          <a:xfrm>
            <a:off x="6021288" y="44624"/>
            <a:ext cx="836712" cy="782960"/>
          </a:xfrm>
          <a:prstGeom prst="rect">
            <a:avLst/>
          </a:prstGeom>
          <a:noFill/>
          <a:ln w="9525">
            <a:noFill/>
            <a:miter lim="800000"/>
            <a:headEnd/>
            <a:tailEnd/>
          </a:ln>
        </p:spPr>
      </p:pic>
      <p:sp>
        <p:nvSpPr>
          <p:cNvPr id="6" name="TextBox 5"/>
          <p:cNvSpPr txBox="1"/>
          <p:nvPr/>
        </p:nvSpPr>
        <p:spPr>
          <a:xfrm>
            <a:off x="42585" y="1115616"/>
            <a:ext cx="6815415" cy="1323439"/>
          </a:xfrm>
          <a:prstGeom prst="rect">
            <a:avLst/>
          </a:prstGeom>
          <a:noFill/>
        </p:spPr>
        <p:txBody>
          <a:bodyPr wrap="square" rtlCol="0">
            <a:spAutoFit/>
          </a:bodyPr>
          <a:lstStyle/>
          <a:p>
            <a:pPr algn="ctr"/>
            <a:r>
              <a:rPr lang="en-GB" sz="4000" dirty="0" smtClean="0">
                <a:latin typeface="Comic Sans MS" panose="030F0702030302020204" pitchFamily="66" charset="0"/>
              </a:rPr>
              <a:t>Enterprise and Employability Challenge</a:t>
            </a:r>
            <a:endParaRPr lang="en-GB" sz="4000" dirty="0">
              <a:latin typeface="Comic Sans MS" panose="030F0702030302020204" pitchFamily="66" charset="0"/>
            </a:endParaRPr>
          </a:p>
        </p:txBody>
      </p:sp>
      <p:sp>
        <p:nvSpPr>
          <p:cNvPr id="7" name="TextBox 6"/>
          <p:cNvSpPr txBox="1"/>
          <p:nvPr/>
        </p:nvSpPr>
        <p:spPr>
          <a:xfrm>
            <a:off x="42585" y="7308304"/>
            <a:ext cx="6815415" cy="1338828"/>
          </a:xfrm>
          <a:prstGeom prst="rect">
            <a:avLst/>
          </a:prstGeom>
          <a:noFill/>
        </p:spPr>
        <p:txBody>
          <a:bodyPr wrap="square" rtlCol="0">
            <a:spAutoFit/>
          </a:bodyPr>
          <a:lstStyle/>
          <a:p>
            <a:pPr algn="ctr">
              <a:lnSpc>
                <a:spcPct val="150000"/>
              </a:lnSpc>
            </a:pPr>
            <a:r>
              <a:rPr lang="en-GB" dirty="0" err="1" smtClean="0">
                <a:latin typeface="Comic Sans MS" panose="030F0702030302020204" pitchFamily="66" charset="0"/>
              </a:rPr>
              <a:t>Enw</a:t>
            </a:r>
            <a:r>
              <a:rPr lang="en-GB" dirty="0" smtClean="0">
                <a:latin typeface="Comic Sans MS" panose="030F0702030302020204" pitchFamily="66" charset="0"/>
              </a:rPr>
              <a:t>:_____________________________</a:t>
            </a:r>
          </a:p>
          <a:p>
            <a:pPr algn="ctr">
              <a:lnSpc>
                <a:spcPct val="150000"/>
              </a:lnSpc>
            </a:pPr>
            <a:r>
              <a:rPr lang="en-GB" dirty="0" err="1" smtClean="0">
                <a:latin typeface="Comic Sans MS" panose="030F0702030302020204" pitchFamily="66" charset="0"/>
              </a:rPr>
              <a:t>Dosbarth</a:t>
            </a:r>
            <a:r>
              <a:rPr lang="en-GB" dirty="0" smtClean="0">
                <a:latin typeface="Comic Sans MS" panose="030F0702030302020204" pitchFamily="66" charset="0"/>
              </a:rPr>
              <a:t>: _________________________</a:t>
            </a:r>
          </a:p>
          <a:p>
            <a:pPr algn="ctr">
              <a:lnSpc>
                <a:spcPct val="150000"/>
              </a:lnSpc>
            </a:pPr>
            <a:r>
              <a:rPr lang="en-GB" dirty="0" err="1" smtClean="0">
                <a:latin typeface="Comic Sans MS" panose="030F0702030302020204" pitchFamily="66" charset="0"/>
              </a:rPr>
              <a:t>Athrawes</a:t>
            </a:r>
            <a:r>
              <a:rPr lang="en-GB" dirty="0" smtClean="0">
                <a:latin typeface="Comic Sans MS" panose="030F0702030302020204" pitchFamily="66" charset="0"/>
              </a:rPr>
              <a:t>: ________________________</a:t>
            </a:r>
            <a:endParaRPr lang="en-GB" dirty="0">
              <a:latin typeface="Comic Sans MS" panose="030F0702030302020204" pitchFamily="66" charset="0"/>
            </a:endParaRPr>
          </a:p>
        </p:txBody>
      </p:sp>
      <p:sp>
        <p:nvSpPr>
          <p:cNvPr id="8" name="Slide Number Placeholder 7"/>
          <p:cNvSpPr>
            <a:spLocks noGrp="1"/>
          </p:cNvSpPr>
          <p:nvPr>
            <p:ph type="sldNum" sz="quarter" idx="12"/>
          </p:nvPr>
        </p:nvSpPr>
        <p:spPr>
          <a:xfrm>
            <a:off x="5257800" y="8639070"/>
            <a:ext cx="1600200" cy="486833"/>
          </a:xfrm>
        </p:spPr>
        <p:txBody>
          <a:bodyPr/>
          <a:lstStyle/>
          <a:p>
            <a:fld id="{B32EDDE0-86E0-4CA0-85A0-9AF11FF53B61}" type="slidenum">
              <a:rPr lang="en-GB" smtClean="0"/>
              <a:t>1</a:t>
            </a:fld>
            <a:endParaRPr lang="en-GB" dirty="0"/>
          </a:p>
        </p:txBody>
      </p:sp>
      <p:pic>
        <p:nvPicPr>
          <p:cNvPr id="9" name="Picture 8" descr="http://cuffleyonline.co.uk/wp-content/uploads/2012/11/Christmas_fayre.jpg"/>
          <p:cNvPicPr/>
          <p:nvPr/>
        </p:nvPicPr>
        <p:blipFill>
          <a:blip r:embed="rId4">
            <a:extLst>
              <a:ext uri="{28A0092B-C50C-407E-A947-70E740481C1C}">
                <a14:useLocalDpi xmlns:a14="http://schemas.microsoft.com/office/drawing/2010/main" val="0"/>
              </a:ext>
            </a:extLst>
          </a:blip>
          <a:srcRect/>
          <a:stretch>
            <a:fillRect/>
          </a:stretch>
        </p:blipFill>
        <p:spPr bwMode="auto">
          <a:xfrm>
            <a:off x="1564337" y="2915816"/>
            <a:ext cx="3771910" cy="2304256"/>
          </a:xfrm>
          <a:prstGeom prst="rect">
            <a:avLst/>
          </a:prstGeom>
          <a:noFill/>
          <a:ln>
            <a:noFill/>
          </a:ln>
        </p:spPr>
      </p:pic>
      <p:sp>
        <p:nvSpPr>
          <p:cNvPr id="10" name="TextBox 9"/>
          <p:cNvSpPr txBox="1"/>
          <p:nvPr/>
        </p:nvSpPr>
        <p:spPr>
          <a:xfrm>
            <a:off x="1" y="5853335"/>
            <a:ext cx="6858000" cy="830997"/>
          </a:xfrm>
          <a:prstGeom prst="rect">
            <a:avLst/>
          </a:prstGeom>
          <a:noFill/>
        </p:spPr>
        <p:txBody>
          <a:bodyPr wrap="square" rtlCol="0">
            <a:spAutoFit/>
          </a:bodyPr>
          <a:lstStyle/>
          <a:p>
            <a:pPr algn="ctr"/>
            <a:r>
              <a:rPr lang="en-GB" sz="2400" b="1" dirty="0" smtClean="0">
                <a:latin typeface="Comic Sans MS" panose="030F0702030302020204" pitchFamily="66" charset="0"/>
              </a:rPr>
              <a:t>Skills Audit and Personal Reflection</a:t>
            </a:r>
            <a:r>
              <a:rPr lang="en-GB" sz="2400" dirty="0" smtClean="0">
                <a:latin typeface="Comic Sans MS" panose="030F0702030302020204" pitchFamily="66" charset="0"/>
              </a:rPr>
              <a:t> – </a:t>
            </a:r>
          </a:p>
          <a:p>
            <a:pPr algn="ctr"/>
            <a:r>
              <a:rPr lang="en-GB" sz="2400" dirty="0" smtClean="0">
                <a:latin typeface="Comic Sans MS" panose="030F0702030302020204" pitchFamily="66" charset="0"/>
              </a:rPr>
              <a:t>Understanding </a:t>
            </a:r>
            <a:r>
              <a:rPr lang="en-GB" sz="2400" dirty="0">
                <a:latin typeface="Comic Sans MS" panose="030F0702030302020204" pitchFamily="66" charset="0"/>
              </a:rPr>
              <a:t>P</a:t>
            </a:r>
            <a:r>
              <a:rPr lang="en-GB" sz="2400" dirty="0" smtClean="0">
                <a:latin typeface="Comic Sans MS" panose="030F0702030302020204" pitchFamily="66" charset="0"/>
              </a:rPr>
              <a:t>ersonal </a:t>
            </a:r>
            <a:r>
              <a:rPr lang="en-GB" sz="2400" dirty="0">
                <a:latin typeface="Comic Sans MS" panose="030F0702030302020204" pitchFamily="66" charset="0"/>
              </a:rPr>
              <a:t>E</a:t>
            </a:r>
            <a:r>
              <a:rPr lang="en-GB" sz="2400" dirty="0" smtClean="0">
                <a:latin typeface="Comic Sans MS" panose="030F0702030302020204" pitchFamily="66" charset="0"/>
              </a:rPr>
              <a:t>ffectiveness</a:t>
            </a:r>
            <a:endParaRPr lang="en-GB" sz="2400" dirty="0">
              <a:latin typeface="Comic Sans MS" panose="030F0702030302020204" pitchFamily="66" charset="0"/>
            </a:endParaRPr>
          </a:p>
        </p:txBody>
      </p:sp>
    </p:spTree>
    <p:extLst>
      <p:ext uri="{BB962C8B-B14F-4D97-AF65-F5344CB8AC3E}">
        <p14:creationId xmlns:p14="http://schemas.microsoft.com/office/powerpoint/2010/main" val="23195376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57800" y="8657167"/>
            <a:ext cx="1600200" cy="486833"/>
          </a:xfrm>
        </p:spPr>
        <p:txBody>
          <a:bodyPr/>
          <a:lstStyle/>
          <a:p>
            <a:fld id="{B32EDDE0-86E0-4CA0-85A0-9AF11FF53B61}" type="slidenum">
              <a:rPr lang="en-GB" smtClean="0"/>
              <a:t>2</a:t>
            </a:fld>
            <a:endParaRPr lang="en-GB" dirty="0"/>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85" y="35496"/>
            <a:ext cx="578103" cy="648072"/>
          </a:xfrm>
          <a:prstGeom prst="rect">
            <a:avLst/>
          </a:prstGeom>
          <a:noFill/>
        </p:spPr>
      </p:pic>
      <p:pic>
        <p:nvPicPr>
          <p:cNvPr id="4" name="Picture 3"/>
          <p:cNvPicPr/>
          <p:nvPr/>
        </p:nvPicPr>
        <p:blipFill>
          <a:blip r:embed="rId3" cstate="print"/>
          <a:srcRect/>
          <a:stretch>
            <a:fillRect/>
          </a:stretch>
        </p:blipFill>
        <p:spPr bwMode="auto">
          <a:xfrm>
            <a:off x="6021288" y="44624"/>
            <a:ext cx="836712" cy="782960"/>
          </a:xfrm>
          <a:prstGeom prst="rect">
            <a:avLst/>
          </a:prstGeom>
          <a:noFill/>
          <a:ln w="9525">
            <a:noFill/>
            <a:miter lim="800000"/>
            <a:headEnd/>
            <a:tailEnd/>
          </a:ln>
        </p:spPr>
      </p:pic>
      <p:sp>
        <p:nvSpPr>
          <p:cNvPr id="6" name="Rectangle 5"/>
          <p:cNvSpPr/>
          <p:nvPr/>
        </p:nvSpPr>
        <p:spPr>
          <a:xfrm>
            <a:off x="2349500" y="4005263"/>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 name="Rectangle 6"/>
          <p:cNvSpPr/>
          <p:nvPr/>
        </p:nvSpPr>
        <p:spPr>
          <a:xfrm>
            <a:off x="4083050" y="3473450"/>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4" name="Rectangle 33"/>
          <p:cNvSpPr/>
          <p:nvPr/>
        </p:nvSpPr>
        <p:spPr>
          <a:xfrm>
            <a:off x="304799" y="784672"/>
            <a:ext cx="6194425" cy="3643312"/>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5" name="Text Box 2"/>
          <p:cNvSpPr txBox="1">
            <a:spLocks noChangeArrowheads="1"/>
          </p:cNvSpPr>
          <p:nvPr/>
        </p:nvSpPr>
        <p:spPr bwMode="auto">
          <a:xfrm>
            <a:off x="2017807" y="1966119"/>
            <a:ext cx="2849562" cy="719138"/>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gn="ctr">
              <a:lnSpc>
                <a:spcPct val="115000"/>
              </a:lnSpc>
              <a:spcAft>
                <a:spcPts val="1000"/>
              </a:spcAft>
            </a:pPr>
            <a:r>
              <a:rPr lang="en-GB" sz="1400">
                <a:effectLst/>
                <a:latin typeface="Calibri"/>
                <a:ea typeface="Calibri"/>
                <a:cs typeface="Times New Roman"/>
              </a:rPr>
              <a:t>INSERT GRAPH OF SKILLS ANALYSIS HERE</a:t>
            </a:r>
            <a:endParaRPr lang="en-GB" sz="1100">
              <a:effectLst/>
              <a:latin typeface="Calibri"/>
              <a:ea typeface="Calibri"/>
              <a:cs typeface="Times New Roman"/>
            </a:endParaRPr>
          </a:p>
        </p:txBody>
      </p:sp>
      <p:sp>
        <p:nvSpPr>
          <p:cNvPr id="43" name="Rectangle 38"/>
          <p:cNvSpPr>
            <a:spLocks noChangeArrowheads="1"/>
          </p:cNvSpPr>
          <p:nvPr/>
        </p:nvSpPr>
        <p:spPr bwMode="auto">
          <a:xfrm>
            <a:off x="58927" y="139588"/>
            <a:ext cx="676732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altLang="en-US" sz="1400" b="0" i="0" u="sng" strike="noStrike" cap="none" normalizeH="0" baseline="0" dirty="0" smtClean="0">
                <a:ln>
                  <a:noFill/>
                </a:ln>
                <a:solidFill>
                  <a:schemeClr val="tx1"/>
                </a:solidFill>
                <a:effectLst/>
                <a:latin typeface="Comic Sans MS" panose="030F0702030302020204" pitchFamily="66" charset="0"/>
                <a:ea typeface="Calibri" pitchFamily="34" charset="0"/>
                <a:cs typeface="Arial" pitchFamily="34" charset="0"/>
              </a:rPr>
              <a:t>Skills Analysis</a:t>
            </a:r>
            <a:endParaRPr kumimoji="0" lang="en-GB" altLang="en-US" sz="1400" b="0" i="0" u="none" strike="noStrike" cap="none" normalizeH="0" baseline="0" dirty="0" smtClean="0">
              <a:ln>
                <a:noFill/>
              </a:ln>
              <a:solidFill>
                <a:schemeClr val="tx1"/>
              </a:solidFill>
              <a:effectLst/>
              <a:latin typeface="Comic Sans MS" panose="030F0702030302020204" pitchFamily="66"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48" name="Picture 47"/>
          <p:cNvPicPr/>
          <p:nvPr/>
        </p:nvPicPr>
        <p:blipFill>
          <a:blip r:embed="rId4"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
        <p:nvSpPr>
          <p:cNvPr id="68" name="TextBox 67"/>
          <p:cNvSpPr txBox="1"/>
          <p:nvPr/>
        </p:nvSpPr>
        <p:spPr>
          <a:xfrm>
            <a:off x="58461" y="4499992"/>
            <a:ext cx="6767790" cy="3785652"/>
          </a:xfrm>
          <a:prstGeom prst="rect">
            <a:avLst/>
          </a:prstGeom>
          <a:noFill/>
        </p:spPr>
        <p:txBody>
          <a:bodyPr wrap="square" rtlCol="0">
            <a:spAutoFit/>
          </a:bodyPr>
          <a:lstStyle/>
          <a:p>
            <a:r>
              <a:rPr lang="en-GB" sz="1200" dirty="0" smtClean="0">
                <a:latin typeface="Comic Sans MS" panose="030F0702030302020204" pitchFamily="66" charset="0"/>
              </a:rPr>
              <a:t>What personal skills have you identified as a strength? Why do you think these will be important for this challenge?</a:t>
            </a:r>
          </a:p>
          <a:p>
            <a:endParaRPr lang="en-GB" sz="1200" dirty="0" smtClean="0">
              <a:latin typeface="Comic Sans MS" panose="030F0702030302020204" pitchFamily="66" charset="0"/>
            </a:endParaRPr>
          </a:p>
          <a:p>
            <a:endParaRPr lang="en-GB" sz="1200" dirty="0" smtClean="0">
              <a:latin typeface="Comic Sans MS" panose="030F0702030302020204" pitchFamily="66" charset="0"/>
            </a:endParaRPr>
          </a:p>
          <a:p>
            <a:endParaRPr lang="en-GB" sz="1200" dirty="0">
              <a:latin typeface="Comic Sans MS" panose="030F0702030302020204" pitchFamily="66" charset="0"/>
            </a:endParaRPr>
          </a:p>
          <a:p>
            <a:endParaRPr lang="en-GB" sz="1200" dirty="0">
              <a:latin typeface="Comic Sans MS" panose="030F0702030302020204" pitchFamily="66" charset="0"/>
            </a:endParaRPr>
          </a:p>
          <a:p>
            <a:endParaRPr lang="en-GB" sz="1200" dirty="0" smtClean="0">
              <a:latin typeface="Comic Sans MS" panose="030F0702030302020204" pitchFamily="66" charset="0"/>
            </a:endParaRPr>
          </a:p>
          <a:p>
            <a:endParaRPr lang="en-GB" sz="1200" dirty="0">
              <a:latin typeface="Comic Sans MS" panose="030F0702030302020204" pitchFamily="66" charset="0"/>
            </a:endParaRPr>
          </a:p>
          <a:p>
            <a:r>
              <a:rPr lang="en-GB" sz="1200" dirty="0" smtClean="0">
                <a:latin typeface="Comic Sans MS" panose="030F0702030302020204" pitchFamily="66" charset="0"/>
              </a:rPr>
              <a:t>What team skills have you identified as a strength? Why do you think these will be important for this challenge?</a:t>
            </a:r>
          </a:p>
          <a:p>
            <a:endParaRPr lang="en-GB" sz="1200" dirty="0" smtClean="0">
              <a:latin typeface="Comic Sans MS" panose="030F0702030302020204" pitchFamily="66" charset="0"/>
            </a:endParaRPr>
          </a:p>
          <a:p>
            <a:endParaRPr lang="en-GB" sz="1200" dirty="0" smtClean="0">
              <a:latin typeface="Comic Sans MS" panose="030F0702030302020204" pitchFamily="66" charset="0"/>
            </a:endParaRPr>
          </a:p>
          <a:p>
            <a:endParaRPr lang="en-GB" sz="1200" dirty="0">
              <a:latin typeface="Comic Sans MS" panose="030F0702030302020204" pitchFamily="66" charset="0"/>
            </a:endParaRPr>
          </a:p>
          <a:p>
            <a:endParaRPr lang="en-GB" sz="1200" dirty="0">
              <a:latin typeface="Comic Sans MS" panose="030F0702030302020204" pitchFamily="66" charset="0"/>
            </a:endParaRPr>
          </a:p>
          <a:p>
            <a:endParaRPr lang="en-GB" sz="1200" dirty="0" smtClean="0">
              <a:latin typeface="Comic Sans MS" panose="030F0702030302020204" pitchFamily="66" charset="0"/>
            </a:endParaRPr>
          </a:p>
          <a:p>
            <a:endParaRPr lang="en-GB" sz="1200" dirty="0" smtClean="0">
              <a:latin typeface="Comic Sans MS" panose="030F0702030302020204" pitchFamily="66" charset="0"/>
            </a:endParaRPr>
          </a:p>
          <a:p>
            <a:r>
              <a:rPr lang="en-GB" sz="1200" dirty="0" smtClean="0">
                <a:latin typeface="Comic Sans MS" panose="030F0702030302020204" pitchFamily="66" charset="0"/>
              </a:rPr>
              <a:t>What other skills do you think you will need for this Challenge? Why will you need them?</a:t>
            </a:r>
          </a:p>
          <a:p>
            <a:pPr>
              <a:lnSpc>
                <a:spcPct val="150000"/>
              </a:lnSpc>
            </a:pPr>
            <a:endParaRPr lang="en-GB" sz="1200" dirty="0" smtClean="0">
              <a:latin typeface="Comic Sans MS" panose="030F0702030302020204" pitchFamily="66" charset="0"/>
            </a:endParaRPr>
          </a:p>
          <a:p>
            <a:pPr>
              <a:lnSpc>
                <a:spcPct val="150000"/>
              </a:lnSpc>
            </a:pPr>
            <a:endParaRPr lang="en-GB" sz="1200" dirty="0">
              <a:latin typeface="Comic Sans MS" panose="030F0702030302020204" pitchFamily="66" charset="0"/>
            </a:endParaRPr>
          </a:p>
        </p:txBody>
      </p:sp>
    </p:spTree>
    <p:extLst>
      <p:ext uri="{BB962C8B-B14F-4D97-AF65-F5344CB8AC3E}">
        <p14:creationId xmlns:p14="http://schemas.microsoft.com/office/powerpoint/2010/main" val="3247152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4"/>
          <p:cNvPicPr/>
          <p:nvPr/>
        </p:nvPicPr>
        <p:blipFill>
          <a:blip r:embed="rId2" cstate="print">
            <a:extLst>
              <a:ext uri="{28A0092B-C50C-407E-A947-70E740481C1C}">
                <a14:useLocalDpi xmlns:a14="http://schemas.microsoft.com/office/drawing/2010/main" val="0"/>
              </a:ext>
            </a:extLst>
          </a:blip>
          <a:stretch>
            <a:fillRect/>
          </a:stretch>
        </p:blipFill>
        <p:spPr>
          <a:xfrm>
            <a:off x="58927" y="8532439"/>
            <a:ext cx="849793" cy="552823"/>
          </a:xfrm>
          <a:prstGeom prst="rect">
            <a:avLst/>
          </a:prstGeom>
        </p:spPr>
      </p:pic>
      <p:pic>
        <p:nvPicPr>
          <p:cNvPr id="33" name="Picture 32"/>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585" y="35496"/>
            <a:ext cx="578103" cy="648072"/>
          </a:xfrm>
          <a:prstGeom prst="rect">
            <a:avLst/>
          </a:prstGeom>
          <a:noFill/>
        </p:spPr>
      </p:pic>
      <p:pic>
        <p:nvPicPr>
          <p:cNvPr id="34" name="Picture 33"/>
          <p:cNvPicPr/>
          <p:nvPr/>
        </p:nvPicPr>
        <p:blipFill>
          <a:blip r:embed="rId4" cstate="print"/>
          <a:srcRect/>
          <a:stretch>
            <a:fillRect/>
          </a:stretch>
        </p:blipFill>
        <p:spPr bwMode="auto">
          <a:xfrm>
            <a:off x="6096248" y="44624"/>
            <a:ext cx="761752" cy="638944"/>
          </a:xfrm>
          <a:prstGeom prst="rect">
            <a:avLst/>
          </a:prstGeom>
          <a:noFill/>
          <a:ln w="9525">
            <a:noFill/>
            <a:miter lim="800000"/>
            <a:headEnd/>
            <a:tailEnd/>
          </a:ln>
        </p:spPr>
      </p:pic>
      <p:sp>
        <p:nvSpPr>
          <p:cNvPr id="2" name="Slide Number Placeholder 1"/>
          <p:cNvSpPr>
            <a:spLocks noGrp="1"/>
          </p:cNvSpPr>
          <p:nvPr>
            <p:ph type="sldNum" sz="quarter" idx="12"/>
          </p:nvPr>
        </p:nvSpPr>
        <p:spPr>
          <a:xfrm>
            <a:off x="5257800" y="8657167"/>
            <a:ext cx="1600200" cy="486833"/>
          </a:xfrm>
        </p:spPr>
        <p:txBody>
          <a:bodyPr/>
          <a:lstStyle/>
          <a:p>
            <a:fld id="{B32EDDE0-86E0-4CA0-85A0-9AF11FF53B61}" type="slidenum">
              <a:rPr lang="en-GB" smtClean="0"/>
              <a:t>3</a:t>
            </a:fld>
            <a:endParaRPr lang="en-GB"/>
          </a:p>
        </p:txBody>
      </p:sp>
      <p:graphicFrame>
        <p:nvGraphicFramePr>
          <p:cNvPr id="3" name="Table 2"/>
          <p:cNvGraphicFramePr>
            <a:graphicFrameLocks noGrp="1"/>
          </p:cNvGraphicFramePr>
          <p:nvPr>
            <p:extLst>
              <p:ext uri="{D42A27DB-BD31-4B8C-83A1-F6EECF244321}">
                <p14:modId xmlns:p14="http://schemas.microsoft.com/office/powerpoint/2010/main" val="3111149508"/>
              </p:ext>
            </p:extLst>
          </p:nvPr>
        </p:nvGraphicFramePr>
        <p:xfrm>
          <a:off x="188640" y="395536"/>
          <a:ext cx="6542360" cy="8424936"/>
        </p:xfrm>
        <a:graphic>
          <a:graphicData uri="http://schemas.openxmlformats.org/drawingml/2006/table">
            <a:tbl>
              <a:tblPr firstRow="1" firstCol="1" bandRow="1">
                <a:tableStyleId>{5940675A-B579-460E-94D1-54222C63F5DA}</a:tableStyleId>
              </a:tblPr>
              <a:tblGrid>
                <a:gridCol w="3292716"/>
                <a:gridCol w="3249644"/>
              </a:tblGrid>
              <a:tr h="5242182">
                <a:tc>
                  <a:txBody>
                    <a:bodyPr/>
                    <a:lstStyle/>
                    <a:p>
                      <a:pPr marL="457200" algn="ctr">
                        <a:lnSpc>
                          <a:spcPct val="100000"/>
                        </a:lnSpc>
                        <a:spcAft>
                          <a:spcPts val="0"/>
                        </a:spcAft>
                      </a:pPr>
                      <a:r>
                        <a:rPr lang="en-GB" sz="1200" b="1" dirty="0">
                          <a:effectLst/>
                          <a:latin typeface="Comic Sans MS" panose="030F0702030302020204" pitchFamily="66" charset="0"/>
                        </a:rPr>
                        <a:t>Strengths</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scored in every skills area</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showed a high level of skill in more than one skill area</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understand that my skills are always  improving</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understand how my skills link to a role</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have strong communication skills</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am strong in planning and organising </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have developed leadership skills</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am good at investigating and analysing</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am good at negotiating and persuading</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am strong in group working skills</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have good numeracy skills</a:t>
                      </a:r>
                      <a:endParaRPr lang="en-GB" sz="1200" dirty="0">
                        <a:effectLst/>
                        <a:latin typeface="Comic Sans MS" panose="030F0702030302020204" pitchFamily="66" charset="0"/>
                        <a:ea typeface="Calibri"/>
                        <a:cs typeface="Times New Roman"/>
                      </a:endParaRPr>
                    </a:p>
                  </a:txBody>
                  <a:tcPr marL="45407" marR="45407" marT="0" marB="0"/>
                </a:tc>
                <a:tc>
                  <a:txBody>
                    <a:bodyPr/>
                    <a:lstStyle/>
                    <a:p>
                      <a:pPr marL="457200" algn="ctr">
                        <a:lnSpc>
                          <a:spcPct val="100000"/>
                        </a:lnSpc>
                        <a:spcAft>
                          <a:spcPts val="0"/>
                        </a:spcAft>
                      </a:pPr>
                      <a:r>
                        <a:rPr lang="en-GB" sz="1200" b="1" dirty="0">
                          <a:effectLst/>
                          <a:latin typeface="Comic Sans MS" panose="030F0702030302020204" pitchFamily="66" charset="0"/>
                        </a:rPr>
                        <a:t>Weaknesses</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My skill level is below 40% in _/8 skills tested</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have room to improve in all skill areas</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need to improve in communication skills</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need to improve in planning and organising </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need to improve in leadership</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need to improve in investigating and  analysing</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need to improve in negotiating and persuading</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need to improve in group work</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need to improve in numeracy</a:t>
                      </a:r>
                      <a:endParaRPr lang="en-GB" sz="1200" dirty="0">
                        <a:effectLst/>
                        <a:latin typeface="Comic Sans MS" panose="030F0702030302020204" pitchFamily="66" charset="0"/>
                        <a:ea typeface="Calibri"/>
                        <a:cs typeface="Times New Roman"/>
                      </a:endParaRPr>
                    </a:p>
                  </a:txBody>
                  <a:tcPr marL="45407" marR="45407" marT="0" marB="0"/>
                </a:tc>
              </a:tr>
              <a:tr h="3182754">
                <a:tc>
                  <a:txBody>
                    <a:bodyPr/>
                    <a:lstStyle/>
                    <a:p>
                      <a:pPr marL="457200" algn="l">
                        <a:lnSpc>
                          <a:spcPct val="100000"/>
                        </a:lnSpc>
                        <a:spcAft>
                          <a:spcPts val="0"/>
                        </a:spcAft>
                      </a:pPr>
                      <a:endParaRPr lang="en-GB" sz="1200" dirty="0">
                        <a:effectLst/>
                        <a:latin typeface="Comic Sans MS" panose="030F0702030302020204" pitchFamily="66" charset="0"/>
                      </a:endParaRPr>
                    </a:p>
                    <a:p>
                      <a:pPr marL="457200" algn="ctr">
                        <a:lnSpc>
                          <a:spcPct val="100000"/>
                        </a:lnSpc>
                        <a:spcAft>
                          <a:spcPts val="0"/>
                        </a:spcAft>
                      </a:pPr>
                      <a:r>
                        <a:rPr lang="en-GB" sz="1200" b="1" dirty="0" smtClean="0">
                          <a:effectLst/>
                          <a:latin typeface="Comic Sans MS" panose="030F0702030302020204" pitchFamily="66" charset="0"/>
                        </a:rPr>
                        <a:t>Opportunities</a:t>
                      </a:r>
                      <a:endParaRPr lang="en-GB" sz="1200" b="1" dirty="0">
                        <a:effectLst/>
                        <a:latin typeface="Comic Sans MS" panose="030F0702030302020204" pitchFamily="66" charset="0"/>
                      </a:endParaRPr>
                    </a:p>
                    <a:p>
                      <a:pPr marL="457200" algn="ctr">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can recognise areas for improvement</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am aware of weaknesses and so can address them</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Working on the business enterprise task will allow me to improve in all skill areas</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Working as a team will allow me to learn from others with more developed skills in certain </a:t>
                      </a:r>
                      <a:r>
                        <a:rPr lang="en-GB" sz="1200" dirty="0" smtClean="0">
                          <a:effectLst/>
                          <a:latin typeface="Comic Sans MS" panose="030F0702030302020204" pitchFamily="66" charset="0"/>
                        </a:rPr>
                        <a:t>areas</a:t>
                      </a:r>
                    </a:p>
                    <a:p>
                      <a:pPr marL="457200">
                        <a:lnSpc>
                          <a:spcPct val="100000"/>
                        </a:lnSpc>
                        <a:spcAft>
                          <a:spcPts val="0"/>
                        </a:spcAft>
                      </a:pPr>
                      <a:r>
                        <a:rPr lang="en-GB" sz="1200" dirty="0">
                          <a:effectLst/>
                          <a:latin typeface="Comic Sans MS" panose="030F0702030302020204" pitchFamily="66" charset="0"/>
                        </a:rPr>
                        <a:t> </a:t>
                      </a:r>
                      <a:endParaRPr lang="en-GB" sz="1200" dirty="0">
                        <a:effectLst/>
                        <a:latin typeface="Comic Sans MS" panose="030F0702030302020204" pitchFamily="66" charset="0"/>
                        <a:ea typeface="Calibri"/>
                        <a:cs typeface="Times New Roman"/>
                      </a:endParaRPr>
                    </a:p>
                  </a:txBody>
                  <a:tcPr marL="45407" marR="45407" marT="0" marB="0"/>
                </a:tc>
                <a:tc>
                  <a:txBody>
                    <a:bodyPr/>
                    <a:lstStyle/>
                    <a:p>
                      <a:pPr marL="457200" algn="ctr">
                        <a:lnSpc>
                          <a:spcPct val="100000"/>
                        </a:lnSpc>
                        <a:spcAft>
                          <a:spcPts val="0"/>
                        </a:spcAft>
                      </a:pPr>
                      <a:r>
                        <a:rPr lang="en-GB" sz="1200" dirty="0">
                          <a:effectLst/>
                          <a:latin typeface="Comic Sans MS" panose="030F0702030302020204" pitchFamily="66" charset="0"/>
                        </a:rPr>
                        <a:t> </a:t>
                      </a:r>
                    </a:p>
                    <a:p>
                      <a:pPr marL="457200" algn="ctr">
                        <a:lnSpc>
                          <a:spcPct val="100000"/>
                        </a:lnSpc>
                        <a:spcAft>
                          <a:spcPts val="0"/>
                        </a:spcAft>
                      </a:pPr>
                      <a:r>
                        <a:rPr lang="en-GB" sz="1200" b="1" dirty="0">
                          <a:effectLst/>
                          <a:latin typeface="Comic Sans MS" panose="030F0702030302020204" pitchFamily="66" charset="0"/>
                        </a:rPr>
                        <a:t>Threats</a:t>
                      </a:r>
                    </a:p>
                    <a:p>
                      <a:pPr marL="457200" algn="ctr">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find </a:t>
                      </a:r>
                      <a:r>
                        <a:rPr lang="en-GB" sz="1200" baseline="0" dirty="0" smtClean="0">
                          <a:effectLst/>
                          <a:latin typeface="Comic Sans MS" panose="030F0702030302020204" pitchFamily="66" charset="0"/>
                        </a:rPr>
                        <a:t>                                </a:t>
                      </a:r>
                      <a:r>
                        <a:rPr lang="en-GB" sz="1200" dirty="0" smtClean="0">
                          <a:effectLst/>
                          <a:latin typeface="Comic Sans MS" panose="030F0702030302020204" pitchFamily="66" charset="0"/>
                        </a:rPr>
                        <a:t>difficult</a:t>
                      </a:r>
                      <a:endParaRPr lang="en-GB" sz="1200" dirty="0">
                        <a:effectLst/>
                        <a:latin typeface="Comic Sans MS" panose="030F0702030302020204" pitchFamily="66" charset="0"/>
                      </a:endParaRP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Working in a team is difficult for me</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I find it difficult to take responsibility</a:t>
                      </a:r>
                    </a:p>
                    <a:p>
                      <a:pPr marL="457200">
                        <a:lnSpc>
                          <a:spcPct val="100000"/>
                        </a:lnSpc>
                        <a:spcAft>
                          <a:spcPts val="0"/>
                        </a:spcAft>
                      </a:pPr>
                      <a:r>
                        <a:rPr lang="en-GB" sz="1200" dirty="0">
                          <a:effectLst/>
                          <a:latin typeface="Comic Sans MS" panose="030F0702030302020204" pitchFamily="66" charset="0"/>
                        </a:rPr>
                        <a:t> </a:t>
                      </a:r>
                    </a:p>
                    <a:p>
                      <a:pPr marL="457200">
                        <a:lnSpc>
                          <a:spcPct val="100000"/>
                        </a:lnSpc>
                        <a:spcAft>
                          <a:spcPts val="0"/>
                        </a:spcAft>
                      </a:pPr>
                      <a:r>
                        <a:rPr lang="en-GB" sz="1200" dirty="0">
                          <a:effectLst/>
                          <a:latin typeface="Comic Sans MS" panose="030F0702030302020204" pitchFamily="66" charset="0"/>
                        </a:rPr>
                        <a:t>My lack of communication skills may cause conflict within the team</a:t>
                      </a:r>
                      <a:endParaRPr lang="en-GB" sz="1200" dirty="0">
                        <a:effectLst/>
                        <a:latin typeface="Comic Sans MS" panose="030F0702030302020204" pitchFamily="66" charset="0"/>
                        <a:ea typeface="Calibri"/>
                        <a:cs typeface="Times New Roman"/>
                      </a:endParaRPr>
                    </a:p>
                  </a:txBody>
                  <a:tcPr marL="45407" marR="45407" marT="0" marB="0"/>
                </a:tc>
              </a:tr>
            </a:tbl>
          </a:graphicData>
        </a:graphic>
      </p:graphicFrame>
      <p:sp>
        <p:nvSpPr>
          <p:cNvPr id="4" name="Rectangle 43"/>
          <p:cNvSpPr>
            <a:spLocks noChangeArrowheads="1"/>
          </p:cNvSpPr>
          <p:nvPr/>
        </p:nvSpPr>
        <p:spPr bwMode="auto">
          <a:xfrm>
            <a:off x="620688" y="30777"/>
            <a:ext cx="547556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5730875" algn="r"/>
              </a:tabLst>
              <a:defRPr>
                <a:solidFill>
                  <a:schemeClr val="tx1"/>
                </a:solidFill>
                <a:latin typeface="Arial" pitchFamily="34" charset="0"/>
                <a:cs typeface="Arial" pitchFamily="34" charset="0"/>
              </a:defRPr>
            </a:lvl1pPr>
            <a:lvl2pPr fontAlgn="base">
              <a:spcBef>
                <a:spcPct val="0"/>
              </a:spcBef>
              <a:spcAft>
                <a:spcPct val="0"/>
              </a:spcAft>
              <a:tabLst>
                <a:tab pos="5730875" algn="r"/>
              </a:tabLst>
              <a:defRPr>
                <a:solidFill>
                  <a:schemeClr val="tx1"/>
                </a:solidFill>
                <a:latin typeface="Arial" pitchFamily="34" charset="0"/>
                <a:cs typeface="Arial" pitchFamily="34" charset="0"/>
              </a:defRPr>
            </a:lvl2pPr>
            <a:lvl3pPr fontAlgn="base">
              <a:spcBef>
                <a:spcPct val="0"/>
              </a:spcBef>
              <a:spcAft>
                <a:spcPct val="0"/>
              </a:spcAft>
              <a:tabLst>
                <a:tab pos="5730875" algn="r"/>
              </a:tabLst>
              <a:defRPr>
                <a:solidFill>
                  <a:schemeClr val="tx1"/>
                </a:solidFill>
                <a:latin typeface="Arial" pitchFamily="34" charset="0"/>
                <a:cs typeface="Arial" pitchFamily="34" charset="0"/>
              </a:defRPr>
            </a:lvl3pPr>
            <a:lvl4pPr fontAlgn="base">
              <a:spcBef>
                <a:spcPct val="0"/>
              </a:spcBef>
              <a:spcAft>
                <a:spcPct val="0"/>
              </a:spcAft>
              <a:tabLst>
                <a:tab pos="5730875" algn="r"/>
              </a:tabLst>
              <a:defRPr>
                <a:solidFill>
                  <a:schemeClr val="tx1"/>
                </a:solidFill>
                <a:latin typeface="Arial" pitchFamily="34" charset="0"/>
                <a:cs typeface="Arial" pitchFamily="34" charset="0"/>
              </a:defRPr>
            </a:lvl4pPr>
            <a:lvl5pPr fontAlgn="base">
              <a:spcBef>
                <a:spcPct val="0"/>
              </a:spcBef>
              <a:spcAft>
                <a:spcPct val="0"/>
              </a:spcAft>
              <a:tabLst>
                <a:tab pos="5730875" algn="r"/>
              </a:tabLst>
              <a:defRPr>
                <a:solidFill>
                  <a:schemeClr val="tx1"/>
                </a:solidFill>
                <a:latin typeface="Arial" pitchFamily="34" charset="0"/>
                <a:cs typeface="Arial" pitchFamily="34" charset="0"/>
              </a:defRPr>
            </a:lvl5pPr>
            <a:lvl6pPr fontAlgn="base">
              <a:spcBef>
                <a:spcPct val="0"/>
              </a:spcBef>
              <a:spcAft>
                <a:spcPct val="0"/>
              </a:spcAft>
              <a:tabLst>
                <a:tab pos="5730875" algn="r"/>
              </a:tabLst>
              <a:defRPr>
                <a:solidFill>
                  <a:schemeClr val="tx1"/>
                </a:solidFill>
                <a:latin typeface="Arial" pitchFamily="34" charset="0"/>
                <a:cs typeface="Arial" pitchFamily="34" charset="0"/>
              </a:defRPr>
            </a:lvl6pPr>
            <a:lvl7pPr fontAlgn="base">
              <a:spcBef>
                <a:spcPct val="0"/>
              </a:spcBef>
              <a:spcAft>
                <a:spcPct val="0"/>
              </a:spcAft>
              <a:tabLst>
                <a:tab pos="5730875" algn="r"/>
              </a:tabLst>
              <a:defRPr>
                <a:solidFill>
                  <a:schemeClr val="tx1"/>
                </a:solidFill>
                <a:latin typeface="Arial" pitchFamily="34" charset="0"/>
                <a:cs typeface="Arial" pitchFamily="34" charset="0"/>
              </a:defRPr>
            </a:lvl7pPr>
            <a:lvl8pPr fontAlgn="base">
              <a:spcBef>
                <a:spcPct val="0"/>
              </a:spcBef>
              <a:spcAft>
                <a:spcPct val="0"/>
              </a:spcAft>
              <a:tabLst>
                <a:tab pos="5730875" algn="r"/>
              </a:tabLst>
              <a:defRPr>
                <a:solidFill>
                  <a:schemeClr val="tx1"/>
                </a:solidFill>
                <a:latin typeface="Arial" pitchFamily="34" charset="0"/>
                <a:cs typeface="Arial" pitchFamily="34" charset="0"/>
              </a:defRPr>
            </a:lvl8pPr>
            <a:lvl9pPr fontAlgn="base">
              <a:spcBef>
                <a:spcPct val="0"/>
              </a:spcBef>
              <a:spcAft>
                <a:spcPct val="0"/>
              </a:spcAft>
              <a:tabLst>
                <a:tab pos="5730875" algn="r"/>
              </a:tabLst>
              <a:defRPr>
                <a:solidFill>
                  <a:schemeClr val="tx1"/>
                </a:solidFill>
                <a:latin typeface="Arial" pitchFamily="34" charset="0"/>
                <a:cs typeface="Arial"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5730875" algn="r"/>
              </a:tabLst>
            </a:pPr>
            <a:r>
              <a:rPr kumimoji="0" lang="en-GB" altLang="en-US" sz="1400" b="0" i="0" u="sng" strike="noStrike" cap="none" normalizeH="0" baseline="0" dirty="0" smtClean="0">
                <a:ln>
                  <a:noFill/>
                </a:ln>
                <a:solidFill>
                  <a:schemeClr val="tx1"/>
                </a:solidFill>
                <a:effectLst/>
                <a:latin typeface="Comic Sans MS" pitchFamily="66" charset="0"/>
                <a:ea typeface="Calibri" pitchFamily="34" charset="0"/>
              </a:rPr>
              <a:t>Skills SWOT analysis</a:t>
            </a:r>
            <a:endParaRPr kumimoji="0" lang="en-GB" altLang="en-US" sz="1400" b="0" i="0" u="none" strike="noStrike" cap="none" normalizeH="0" baseline="0" dirty="0" smtClean="0">
              <a:ln>
                <a:noFill/>
              </a:ln>
              <a:solidFill>
                <a:schemeClr val="tx1"/>
              </a:solidFill>
              <a:effectLst/>
              <a:latin typeface="Comic Sans MS" pitchFamily="66" charset="0"/>
            </a:endParaRPr>
          </a:p>
        </p:txBody>
      </p:sp>
      <p:sp>
        <p:nvSpPr>
          <p:cNvPr id="5" name="Rectangle 4"/>
          <p:cNvSpPr/>
          <p:nvPr/>
        </p:nvSpPr>
        <p:spPr>
          <a:xfrm>
            <a:off x="3832664" y="4788024"/>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6" name="Rectangle 5"/>
          <p:cNvSpPr/>
          <p:nvPr/>
        </p:nvSpPr>
        <p:spPr>
          <a:xfrm>
            <a:off x="516845" y="6654453"/>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 name="Rectangle 6"/>
          <p:cNvSpPr/>
          <p:nvPr/>
        </p:nvSpPr>
        <p:spPr>
          <a:xfrm>
            <a:off x="516845" y="6084168"/>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ectangle 7"/>
          <p:cNvSpPr/>
          <p:nvPr/>
        </p:nvSpPr>
        <p:spPr>
          <a:xfrm>
            <a:off x="524454" y="5326975"/>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Rectangle 8"/>
          <p:cNvSpPr/>
          <p:nvPr/>
        </p:nvSpPr>
        <p:spPr>
          <a:xfrm>
            <a:off x="3804254" y="2497760"/>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Rectangle 9"/>
          <p:cNvSpPr/>
          <p:nvPr/>
        </p:nvSpPr>
        <p:spPr>
          <a:xfrm>
            <a:off x="3832117" y="6137349"/>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1" name="Rectangle 10"/>
          <p:cNvSpPr/>
          <p:nvPr/>
        </p:nvSpPr>
        <p:spPr>
          <a:xfrm>
            <a:off x="525438" y="808757"/>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2" name="Rectangle 11"/>
          <p:cNvSpPr/>
          <p:nvPr/>
        </p:nvSpPr>
        <p:spPr>
          <a:xfrm>
            <a:off x="524454" y="3572541"/>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3" name="Rectangle 12"/>
          <p:cNvSpPr/>
          <p:nvPr/>
        </p:nvSpPr>
        <p:spPr>
          <a:xfrm>
            <a:off x="525438" y="2267744"/>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4" name="Rectangle 13"/>
          <p:cNvSpPr/>
          <p:nvPr/>
        </p:nvSpPr>
        <p:spPr>
          <a:xfrm>
            <a:off x="525438" y="1691680"/>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5" name="Rectangle 14"/>
          <p:cNvSpPr/>
          <p:nvPr/>
        </p:nvSpPr>
        <p:spPr>
          <a:xfrm>
            <a:off x="524454" y="1259632"/>
            <a:ext cx="95250" cy="104775"/>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6" name="Rectangle 15"/>
          <p:cNvSpPr/>
          <p:nvPr/>
        </p:nvSpPr>
        <p:spPr>
          <a:xfrm>
            <a:off x="538250" y="5016918"/>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7" name="Rectangle 16"/>
          <p:cNvSpPr/>
          <p:nvPr/>
        </p:nvSpPr>
        <p:spPr>
          <a:xfrm>
            <a:off x="525438" y="3203848"/>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8" name="Rectangle 17"/>
          <p:cNvSpPr/>
          <p:nvPr/>
        </p:nvSpPr>
        <p:spPr>
          <a:xfrm>
            <a:off x="524454" y="2771800"/>
            <a:ext cx="95250" cy="104775"/>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9" name="Rectangle 18"/>
          <p:cNvSpPr/>
          <p:nvPr/>
        </p:nvSpPr>
        <p:spPr>
          <a:xfrm>
            <a:off x="3832664" y="1907704"/>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0" name="Rectangle 19"/>
          <p:cNvSpPr/>
          <p:nvPr/>
        </p:nvSpPr>
        <p:spPr>
          <a:xfrm>
            <a:off x="3833813" y="1311226"/>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1" name="Rectangle 20"/>
          <p:cNvSpPr/>
          <p:nvPr/>
        </p:nvSpPr>
        <p:spPr>
          <a:xfrm>
            <a:off x="525438" y="3940134"/>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2" name="Rectangle 21"/>
          <p:cNvSpPr/>
          <p:nvPr/>
        </p:nvSpPr>
        <p:spPr>
          <a:xfrm>
            <a:off x="525438" y="4499992"/>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3" name="Rectangle 22"/>
          <p:cNvSpPr/>
          <p:nvPr/>
        </p:nvSpPr>
        <p:spPr>
          <a:xfrm>
            <a:off x="3833813" y="826603"/>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4" name="Rectangle 23"/>
          <p:cNvSpPr/>
          <p:nvPr/>
        </p:nvSpPr>
        <p:spPr>
          <a:xfrm>
            <a:off x="3817392" y="2987824"/>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5" name="Rectangle 24"/>
          <p:cNvSpPr/>
          <p:nvPr/>
        </p:nvSpPr>
        <p:spPr>
          <a:xfrm>
            <a:off x="3822701" y="3458432"/>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6" name="Rectangle 25"/>
          <p:cNvSpPr/>
          <p:nvPr/>
        </p:nvSpPr>
        <p:spPr>
          <a:xfrm>
            <a:off x="3808633" y="3953299"/>
            <a:ext cx="95250" cy="104775"/>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7" name="Rectangle 26"/>
          <p:cNvSpPr/>
          <p:nvPr/>
        </p:nvSpPr>
        <p:spPr>
          <a:xfrm>
            <a:off x="525438" y="7956376"/>
            <a:ext cx="95250" cy="104775"/>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8" name="Rectangle 27"/>
          <p:cNvSpPr/>
          <p:nvPr/>
        </p:nvSpPr>
        <p:spPr>
          <a:xfrm>
            <a:off x="3817392" y="4461044"/>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29" name="Rectangle 28"/>
          <p:cNvSpPr/>
          <p:nvPr/>
        </p:nvSpPr>
        <p:spPr>
          <a:xfrm>
            <a:off x="516845" y="7245879"/>
            <a:ext cx="95250" cy="106362"/>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0" name="Rectangle 29"/>
          <p:cNvSpPr/>
          <p:nvPr/>
        </p:nvSpPr>
        <p:spPr>
          <a:xfrm>
            <a:off x="3808633" y="6444208"/>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1" name="Rectangle 30"/>
          <p:cNvSpPr/>
          <p:nvPr/>
        </p:nvSpPr>
        <p:spPr>
          <a:xfrm>
            <a:off x="3822701" y="6760815"/>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2" name="Rectangle 31"/>
          <p:cNvSpPr/>
          <p:nvPr/>
        </p:nvSpPr>
        <p:spPr>
          <a:xfrm>
            <a:off x="3817392" y="7364815"/>
            <a:ext cx="95250" cy="106363"/>
          </a:xfrm>
          <a:prstGeom prst="rect">
            <a:avLst/>
          </a:prstGeom>
          <a:solidFill>
            <a:sysClr val="window" lastClr="FFFFFF"/>
          </a:solidFill>
          <a:ln w="25400" cap="flat" cmpd="sng" algn="ctr">
            <a:solidFill>
              <a:sysClr val="windowText" lastClr="00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23313462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51967" y="8648949"/>
            <a:ext cx="1600200" cy="486833"/>
          </a:xfrm>
        </p:spPr>
        <p:txBody>
          <a:bodyPr/>
          <a:lstStyle/>
          <a:p>
            <a:fld id="{B32EDDE0-86E0-4CA0-85A0-9AF11FF53B61}" type="slidenum">
              <a:rPr lang="en-GB" smtClean="0"/>
              <a:t>4</a:t>
            </a:fld>
            <a:endParaRPr lang="en-GB"/>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85" y="35496"/>
            <a:ext cx="578103" cy="648072"/>
          </a:xfrm>
          <a:prstGeom prst="rect">
            <a:avLst/>
          </a:prstGeom>
          <a:noFill/>
        </p:spPr>
      </p:pic>
      <p:pic>
        <p:nvPicPr>
          <p:cNvPr id="4" name="Picture 3"/>
          <p:cNvPicPr/>
          <p:nvPr/>
        </p:nvPicPr>
        <p:blipFill>
          <a:blip r:embed="rId3" cstate="print"/>
          <a:srcRect/>
          <a:stretch>
            <a:fillRect/>
          </a:stretch>
        </p:blipFill>
        <p:spPr bwMode="auto">
          <a:xfrm>
            <a:off x="6021288" y="44624"/>
            <a:ext cx="836712" cy="782960"/>
          </a:xfrm>
          <a:prstGeom prst="rect">
            <a:avLst/>
          </a:prstGeom>
          <a:noFill/>
          <a:ln w="9525">
            <a:noFill/>
            <a:miter lim="800000"/>
            <a:headEnd/>
            <a:tailEnd/>
          </a:ln>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
        <p:nvSpPr>
          <p:cNvPr id="6" name="Rectangle 5"/>
          <p:cNvSpPr/>
          <p:nvPr/>
        </p:nvSpPr>
        <p:spPr>
          <a:xfrm>
            <a:off x="0" y="827584"/>
            <a:ext cx="6858000" cy="7632859"/>
          </a:xfrm>
          <a:prstGeom prst="rect">
            <a:avLst/>
          </a:prstGeom>
        </p:spPr>
        <p:txBody>
          <a:bodyPr wrap="square">
            <a:spAutoFit/>
          </a:bodyPr>
          <a:lstStyle/>
          <a:p>
            <a:r>
              <a:rPr lang="en-GB" sz="1400" dirty="0">
                <a:latin typeface="Comic Sans MS" pitchFamily="66" charset="0"/>
              </a:rPr>
              <a:t>Name: </a:t>
            </a:r>
            <a:endParaRPr lang="en-GB" sz="1400" dirty="0" smtClean="0">
              <a:latin typeface="Comic Sans MS" pitchFamily="66" charset="0"/>
            </a:endParaRPr>
          </a:p>
          <a:p>
            <a:endParaRPr lang="en-GB" sz="1400" dirty="0" smtClean="0">
              <a:latin typeface="Comic Sans MS" pitchFamily="66" charset="0"/>
            </a:endParaRPr>
          </a:p>
          <a:p>
            <a:r>
              <a:rPr lang="en-GB" sz="1400" dirty="0" smtClean="0">
                <a:latin typeface="Comic Sans MS" pitchFamily="66" charset="0"/>
              </a:rPr>
              <a:t>Class</a:t>
            </a:r>
            <a:r>
              <a:rPr lang="en-GB" sz="1400" dirty="0">
                <a:latin typeface="Comic Sans MS" pitchFamily="66" charset="0"/>
              </a:rPr>
              <a:t>: </a:t>
            </a:r>
            <a:endParaRPr lang="en-GB" sz="1400" dirty="0" smtClean="0">
              <a:latin typeface="Comic Sans MS" pitchFamily="66" charset="0"/>
            </a:endParaRPr>
          </a:p>
          <a:p>
            <a:endParaRPr lang="en-GB" sz="1400" dirty="0" smtClean="0">
              <a:latin typeface="Comic Sans MS" pitchFamily="66" charset="0"/>
            </a:endParaRPr>
          </a:p>
          <a:p>
            <a:r>
              <a:rPr lang="en-GB" sz="1400" dirty="0" smtClean="0">
                <a:latin typeface="Comic Sans MS" pitchFamily="66" charset="0"/>
              </a:rPr>
              <a:t>Interests</a:t>
            </a:r>
            <a:r>
              <a:rPr lang="en-GB" sz="1400" dirty="0">
                <a:latin typeface="Comic Sans MS" pitchFamily="66" charset="0"/>
              </a:rPr>
              <a:t>:</a:t>
            </a:r>
          </a:p>
          <a:p>
            <a:endParaRPr lang="en-GB" sz="1400" dirty="0" smtClean="0">
              <a:latin typeface="Comic Sans MS" pitchFamily="66" charset="0"/>
            </a:endParaRPr>
          </a:p>
          <a:p>
            <a:endParaRPr lang="en-GB" sz="1400" dirty="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r>
              <a:rPr lang="en-GB" sz="1400" dirty="0" smtClean="0">
                <a:latin typeface="Comic Sans MS" pitchFamily="66" charset="0"/>
              </a:rPr>
              <a:t>Skills</a:t>
            </a:r>
            <a:r>
              <a:rPr lang="en-GB" sz="1400" dirty="0">
                <a:latin typeface="Comic Sans MS" pitchFamily="66" charset="0"/>
              </a:rPr>
              <a:t>: </a:t>
            </a:r>
            <a:endParaRPr lang="en-GB" sz="1400" dirty="0" smtClean="0">
              <a:latin typeface="Comic Sans MS" pitchFamily="66" charset="0"/>
            </a:endParaRPr>
          </a:p>
          <a:p>
            <a:endParaRPr lang="en-GB" sz="1400" dirty="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r>
              <a:rPr lang="en-GB" sz="1400" dirty="0" smtClean="0">
                <a:latin typeface="Comic Sans MS" pitchFamily="66" charset="0"/>
              </a:rPr>
              <a:t>Job</a:t>
            </a:r>
            <a:r>
              <a:rPr lang="en-GB" sz="1400" dirty="0">
                <a:latin typeface="Comic Sans MS" pitchFamily="66" charset="0"/>
              </a:rPr>
              <a:t>: </a:t>
            </a:r>
            <a:endParaRPr lang="en-GB" sz="1400" dirty="0" smtClean="0">
              <a:latin typeface="Comic Sans MS" pitchFamily="66" charset="0"/>
            </a:endParaRPr>
          </a:p>
          <a:p>
            <a:endParaRPr lang="en-GB" sz="1400" dirty="0">
              <a:latin typeface="Comic Sans MS" pitchFamily="66" charset="0"/>
            </a:endParaRPr>
          </a:p>
          <a:p>
            <a:r>
              <a:rPr lang="en-GB" sz="1400" dirty="0" smtClean="0">
                <a:latin typeface="Comic Sans MS" pitchFamily="66" charset="0"/>
              </a:rPr>
              <a:t>Why </a:t>
            </a:r>
            <a:r>
              <a:rPr lang="en-GB" sz="1400" dirty="0">
                <a:latin typeface="Comic Sans MS" pitchFamily="66" charset="0"/>
              </a:rPr>
              <a:t>you are suitable for the role</a:t>
            </a:r>
            <a:r>
              <a:rPr lang="en-GB" sz="1400" dirty="0" smtClean="0">
                <a:latin typeface="Comic Sans MS" pitchFamily="66" charset="0"/>
              </a:rPr>
              <a:t>:</a:t>
            </a:r>
          </a:p>
          <a:p>
            <a:endParaRPr lang="en-GB" sz="1400" dirty="0" smtClean="0">
              <a:latin typeface="Comic Sans MS" pitchFamily="66" charset="0"/>
            </a:endParaRPr>
          </a:p>
          <a:p>
            <a:r>
              <a:rPr lang="en-GB" sz="1400" b="1" i="1" dirty="0" smtClean="0">
                <a:latin typeface="Comic Sans MS" pitchFamily="66" charset="0"/>
              </a:rPr>
              <a:t>(link the skills from your graph to this question. Say why having a high percentage in these skills is good for the role you are applying for!)</a:t>
            </a:r>
            <a:endParaRPr lang="en-GB" sz="1400" b="1" i="1" dirty="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r>
              <a:rPr lang="en-GB" sz="1400" dirty="0" smtClean="0">
                <a:latin typeface="Comic Sans MS" pitchFamily="66" charset="0"/>
              </a:rPr>
              <a:t>Skills suitable for the role: </a:t>
            </a:r>
          </a:p>
          <a:p>
            <a:endParaRPr lang="en-GB" sz="1400" dirty="0">
              <a:latin typeface="Comic Sans MS" pitchFamily="66" charset="0"/>
            </a:endParaRPr>
          </a:p>
          <a:p>
            <a:r>
              <a:rPr lang="en-GB" sz="1400" b="1" i="1" dirty="0" smtClean="0">
                <a:latin typeface="Comic Sans MS" pitchFamily="66" charset="0"/>
              </a:rPr>
              <a:t>(reflect on skills you will also be able to develop through this role not just skills you have and will be able to use! How are you planning on improving your skills?)</a:t>
            </a:r>
            <a:endParaRPr lang="en-GB" sz="1400" b="1" i="1" dirty="0">
              <a:latin typeface="Comic Sans MS" pitchFamily="66" charset="0"/>
            </a:endParaRPr>
          </a:p>
          <a:p>
            <a:endParaRPr lang="en-GB" sz="1400" dirty="0">
              <a:latin typeface="Comic Sans MS" pitchFamily="66" charset="0"/>
            </a:endParaRPr>
          </a:p>
        </p:txBody>
      </p:sp>
      <p:sp>
        <p:nvSpPr>
          <p:cNvPr id="7" name="Rectangle 43"/>
          <p:cNvSpPr>
            <a:spLocks noChangeArrowheads="1"/>
          </p:cNvSpPr>
          <p:nvPr/>
        </p:nvSpPr>
        <p:spPr bwMode="auto">
          <a:xfrm>
            <a:off x="620688" y="30777"/>
            <a:ext cx="547556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5730875" algn="r"/>
              </a:tabLst>
              <a:defRPr>
                <a:solidFill>
                  <a:schemeClr val="tx1"/>
                </a:solidFill>
                <a:latin typeface="Arial" pitchFamily="34" charset="0"/>
                <a:cs typeface="Arial" pitchFamily="34" charset="0"/>
              </a:defRPr>
            </a:lvl1pPr>
            <a:lvl2pPr fontAlgn="base">
              <a:spcBef>
                <a:spcPct val="0"/>
              </a:spcBef>
              <a:spcAft>
                <a:spcPct val="0"/>
              </a:spcAft>
              <a:tabLst>
                <a:tab pos="5730875" algn="r"/>
              </a:tabLst>
              <a:defRPr>
                <a:solidFill>
                  <a:schemeClr val="tx1"/>
                </a:solidFill>
                <a:latin typeface="Arial" pitchFamily="34" charset="0"/>
                <a:cs typeface="Arial" pitchFamily="34" charset="0"/>
              </a:defRPr>
            </a:lvl2pPr>
            <a:lvl3pPr fontAlgn="base">
              <a:spcBef>
                <a:spcPct val="0"/>
              </a:spcBef>
              <a:spcAft>
                <a:spcPct val="0"/>
              </a:spcAft>
              <a:tabLst>
                <a:tab pos="5730875" algn="r"/>
              </a:tabLst>
              <a:defRPr>
                <a:solidFill>
                  <a:schemeClr val="tx1"/>
                </a:solidFill>
                <a:latin typeface="Arial" pitchFamily="34" charset="0"/>
                <a:cs typeface="Arial" pitchFamily="34" charset="0"/>
              </a:defRPr>
            </a:lvl3pPr>
            <a:lvl4pPr fontAlgn="base">
              <a:spcBef>
                <a:spcPct val="0"/>
              </a:spcBef>
              <a:spcAft>
                <a:spcPct val="0"/>
              </a:spcAft>
              <a:tabLst>
                <a:tab pos="5730875" algn="r"/>
              </a:tabLst>
              <a:defRPr>
                <a:solidFill>
                  <a:schemeClr val="tx1"/>
                </a:solidFill>
                <a:latin typeface="Arial" pitchFamily="34" charset="0"/>
                <a:cs typeface="Arial" pitchFamily="34" charset="0"/>
              </a:defRPr>
            </a:lvl4pPr>
            <a:lvl5pPr fontAlgn="base">
              <a:spcBef>
                <a:spcPct val="0"/>
              </a:spcBef>
              <a:spcAft>
                <a:spcPct val="0"/>
              </a:spcAft>
              <a:tabLst>
                <a:tab pos="5730875" algn="r"/>
              </a:tabLst>
              <a:defRPr>
                <a:solidFill>
                  <a:schemeClr val="tx1"/>
                </a:solidFill>
                <a:latin typeface="Arial" pitchFamily="34" charset="0"/>
                <a:cs typeface="Arial" pitchFamily="34" charset="0"/>
              </a:defRPr>
            </a:lvl5pPr>
            <a:lvl6pPr fontAlgn="base">
              <a:spcBef>
                <a:spcPct val="0"/>
              </a:spcBef>
              <a:spcAft>
                <a:spcPct val="0"/>
              </a:spcAft>
              <a:tabLst>
                <a:tab pos="5730875" algn="r"/>
              </a:tabLst>
              <a:defRPr>
                <a:solidFill>
                  <a:schemeClr val="tx1"/>
                </a:solidFill>
                <a:latin typeface="Arial" pitchFamily="34" charset="0"/>
                <a:cs typeface="Arial" pitchFamily="34" charset="0"/>
              </a:defRPr>
            </a:lvl6pPr>
            <a:lvl7pPr fontAlgn="base">
              <a:spcBef>
                <a:spcPct val="0"/>
              </a:spcBef>
              <a:spcAft>
                <a:spcPct val="0"/>
              </a:spcAft>
              <a:tabLst>
                <a:tab pos="5730875" algn="r"/>
              </a:tabLst>
              <a:defRPr>
                <a:solidFill>
                  <a:schemeClr val="tx1"/>
                </a:solidFill>
                <a:latin typeface="Arial" pitchFamily="34" charset="0"/>
                <a:cs typeface="Arial" pitchFamily="34" charset="0"/>
              </a:defRPr>
            </a:lvl7pPr>
            <a:lvl8pPr fontAlgn="base">
              <a:spcBef>
                <a:spcPct val="0"/>
              </a:spcBef>
              <a:spcAft>
                <a:spcPct val="0"/>
              </a:spcAft>
              <a:tabLst>
                <a:tab pos="5730875" algn="r"/>
              </a:tabLst>
              <a:defRPr>
                <a:solidFill>
                  <a:schemeClr val="tx1"/>
                </a:solidFill>
                <a:latin typeface="Arial" pitchFamily="34" charset="0"/>
                <a:cs typeface="Arial" pitchFamily="34" charset="0"/>
              </a:defRPr>
            </a:lvl8pPr>
            <a:lvl9pPr fontAlgn="base">
              <a:spcBef>
                <a:spcPct val="0"/>
              </a:spcBef>
              <a:spcAft>
                <a:spcPct val="0"/>
              </a:spcAft>
              <a:tabLst>
                <a:tab pos="5730875" algn="r"/>
              </a:tabLst>
              <a:defRPr>
                <a:solidFill>
                  <a:schemeClr val="tx1"/>
                </a:solidFill>
                <a:latin typeface="Arial" pitchFamily="34" charset="0"/>
                <a:cs typeface="Arial"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5730875" algn="r"/>
              </a:tabLst>
            </a:pPr>
            <a:r>
              <a:rPr kumimoji="0" lang="en-GB" altLang="en-US" sz="1400" b="0" i="0" u="sng" strike="noStrike" cap="none" normalizeH="0" baseline="0" dirty="0" smtClean="0">
                <a:ln>
                  <a:noFill/>
                </a:ln>
                <a:solidFill>
                  <a:schemeClr val="tx1"/>
                </a:solidFill>
                <a:effectLst/>
                <a:latin typeface="Comic Sans MS" pitchFamily="66" charset="0"/>
                <a:ea typeface="Calibri" pitchFamily="34" charset="0"/>
              </a:rPr>
              <a:t>Job application</a:t>
            </a:r>
            <a:r>
              <a:rPr kumimoji="0" lang="en-GB" altLang="en-US" sz="1400" b="0" i="0" u="sng" strike="noStrike" cap="none" normalizeH="0" dirty="0" smtClean="0">
                <a:ln>
                  <a:noFill/>
                </a:ln>
                <a:solidFill>
                  <a:schemeClr val="tx1"/>
                </a:solidFill>
                <a:effectLst/>
                <a:latin typeface="Comic Sans MS" pitchFamily="66" charset="0"/>
                <a:ea typeface="Calibri" pitchFamily="34" charset="0"/>
              </a:rPr>
              <a:t> form</a:t>
            </a:r>
            <a:endParaRPr kumimoji="0" lang="en-GB" altLang="en-US" sz="1400" b="0" i="0" u="none" strike="noStrike" cap="none" normalizeH="0" baseline="0" dirty="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2062370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57800" y="8657895"/>
            <a:ext cx="1600200" cy="486833"/>
          </a:xfrm>
        </p:spPr>
        <p:txBody>
          <a:bodyPr/>
          <a:lstStyle/>
          <a:p>
            <a:fld id="{B32EDDE0-86E0-4CA0-85A0-9AF11FF53B61}" type="slidenum">
              <a:rPr lang="en-GB" smtClean="0"/>
              <a:t>5</a:t>
            </a:fld>
            <a:endParaRPr lang="en-GB"/>
          </a:p>
        </p:txBody>
      </p:sp>
      <p:pic>
        <p:nvPicPr>
          <p:cNvPr id="1026" name="Picture 2" descr="http://www.clker.com/cliparts/9/8/8/9/12205468841917707763yyycatch_people_biz_-_male_blue_4.svg.hi.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2896" y="2915816"/>
            <a:ext cx="2016224" cy="266176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8955" y="738664"/>
            <a:ext cx="6858000" cy="738664"/>
          </a:xfrm>
          <a:prstGeom prst="rect">
            <a:avLst/>
          </a:prstGeom>
          <a:noFill/>
        </p:spPr>
        <p:txBody>
          <a:bodyPr wrap="square" rtlCol="0">
            <a:spAutoFit/>
          </a:bodyPr>
          <a:lstStyle/>
          <a:p>
            <a:r>
              <a:rPr lang="en-GB" sz="1400" b="1" i="1" dirty="0" smtClean="0">
                <a:latin typeface="Comic Sans MS" pitchFamily="66" charset="0"/>
              </a:rPr>
              <a:t>Use creative speech bubbles to write about your strengths, weaknesses and how you plan on improving your skills. Link this to your role where possible! </a:t>
            </a:r>
          </a:p>
          <a:p>
            <a:pPr algn="ctr"/>
            <a:r>
              <a:rPr lang="en-GB" sz="1400" b="1" i="1" dirty="0" smtClean="0">
                <a:solidFill>
                  <a:srgbClr val="FF0000"/>
                </a:solidFill>
                <a:latin typeface="Comic Sans MS" pitchFamily="66" charset="0"/>
              </a:rPr>
              <a:t>DELETE THIS WHEN COMPLETE!!</a:t>
            </a:r>
            <a:endParaRPr lang="en-GB" sz="1400" b="1" i="1" dirty="0">
              <a:solidFill>
                <a:srgbClr val="FF0000"/>
              </a:solidFill>
              <a:latin typeface="Comic Sans MS" pitchFamily="66" charset="0"/>
            </a:endParaRPr>
          </a:p>
        </p:txBody>
      </p:sp>
      <p:sp>
        <p:nvSpPr>
          <p:cNvPr id="5" name="Cloud Callout 4"/>
          <p:cNvSpPr/>
          <p:nvPr/>
        </p:nvSpPr>
        <p:spPr>
          <a:xfrm>
            <a:off x="4149080" y="1907704"/>
            <a:ext cx="2304256" cy="1440160"/>
          </a:xfrm>
          <a:prstGeom prst="cloudCallout">
            <a:avLst>
              <a:gd name="adj1" fmla="val -52990"/>
              <a:gd name="adj2" fmla="val 49364"/>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585" y="35496"/>
            <a:ext cx="578103" cy="648072"/>
          </a:xfrm>
          <a:prstGeom prst="rect">
            <a:avLst/>
          </a:prstGeom>
          <a:noFill/>
        </p:spPr>
      </p:pic>
      <p:pic>
        <p:nvPicPr>
          <p:cNvPr id="8" name="Picture 7"/>
          <p:cNvPicPr/>
          <p:nvPr/>
        </p:nvPicPr>
        <p:blipFill>
          <a:blip r:embed="rId4" cstate="print"/>
          <a:srcRect/>
          <a:stretch>
            <a:fillRect/>
          </a:stretch>
        </p:blipFill>
        <p:spPr bwMode="auto">
          <a:xfrm>
            <a:off x="6021288" y="44624"/>
            <a:ext cx="836712" cy="782960"/>
          </a:xfrm>
          <a:prstGeom prst="rect">
            <a:avLst/>
          </a:prstGeom>
          <a:noFill/>
          <a:ln w="9525">
            <a:noFill/>
            <a:miter lim="800000"/>
            <a:headEnd/>
            <a:tailEnd/>
          </a:ln>
        </p:spPr>
      </p:pic>
      <p:pic>
        <p:nvPicPr>
          <p:cNvPr id="9" name="Picture 8"/>
          <p:cNvPicPr/>
          <p:nvPr/>
        </p:nvPicPr>
        <p:blipFill>
          <a:blip r:embed="rId5"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Tree>
    <p:extLst>
      <p:ext uri="{BB962C8B-B14F-4D97-AF65-F5344CB8AC3E}">
        <p14:creationId xmlns:p14="http://schemas.microsoft.com/office/powerpoint/2010/main" val="334046976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21188" y="8657167"/>
            <a:ext cx="1600200" cy="486833"/>
          </a:xfrm>
        </p:spPr>
        <p:txBody>
          <a:bodyPr/>
          <a:lstStyle/>
          <a:p>
            <a:fld id="{B32EDDE0-86E0-4CA0-85A0-9AF11FF53B61}" type="slidenum">
              <a:rPr lang="en-GB" smtClean="0"/>
              <a:t>6</a:t>
            </a:fld>
            <a:endParaRPr lang="en-GB"/>
          </a:p>
        </p:txBody>
      </p:sp>
      <p:sp>
        <p:nvSpPr>
          <p:cNvPr id="3" name="Rectangle 2"/>
          <p:cNvSpPr/>
          <p:nvPr/>
        </p:nvSpPr>
        <p:spPr>
          <a:xfrm>
            <a:off x="8687" y="755576"/>
            <a:ext cx="6858000" cy="7417415"/>
          </a:xfrm>
          <a:prstGeom prst="rect">
            <a:avLst/>
          </a:prstGeom>
        </p:spPr>
        <p:txBody>
          <a:bodyPr wrap="square">
            <a:spAutoFit/>
          </a:bodyPr>
          <a:lstStyle/>
          <a:p>
            <a:r>
              <a:rPr lang="en-GB" sz="1400" dirty="0">
                <a:latin typeface="Comic Sans MS" pitchFamily="66" charset="0"/>
              </a:rPr>
              <a:t>What do you feel were the strengths of your </a:t>
            </a:r>
            <a:r>
              <a:rPr lang="en-GB" sz="1400" b="1" dirty="0">
                <a:latin typeface="Comic Sans MS" pitchFamily="66" charset="0"/>
              </a:rPr>
              <a:t>business proposal</a:t>
            </a:r>
            <a:r>
              <a:rPr lang="en-GB" sz="1400" dirty="0">
                <a:latin typeface="Comic Sans MS" pitchFamily="66" charset="0"/>
              </a:rPr>
              <a:t>?</a:t>
            </a:r>
          </a:p>
          <a:p>
            <a:r>
              <a:rPr lang="en-GB" sz="1400" dirty="0">
                <a:latin typeface="Comic Sans MS" pitchFamily="66" charset="0"/>
              </a:rPr>
              <a:t> </a:t>
            </a:r>
          </a:p>
          <a:p>
            <a:r>
              <a:rPr lang="en-GB" sz="1400" dirty="0">
                <a:latin typeface="Comic Sans MS" pitchFamily="66" charset="0"/>
              </a:rPr>
              <a:t> </a:t>
            </a:r>
            <a:endParaRPr lang="en-GB" sz="1400" dirty="0" smtClean="0">
              <a:latin typeface="Comic Sans MS" pitchFamily="66" charset="0"/>
            </a:endParaRPr>
          </a:p>
          <a:p>
            <a:endParaRPr lang="en-GB" sz="1400" dirty="0">
              <a:latin typeface="Comic Sans MS" pitchFamily="66" charset="0"/>
            </a:endParaRPr>
          </a:p>
          <a:p>
            <a:r>
              <a:rPr lang="en-GB" sz="1400" dirty="0">
                <a:latin typeface="Comic Sans MS" pitchFamily="66" charset="0"/>
              </a:rPr>
              <a:t> </a:t>
            </a:r>
          </a:p>
          <a:p>
            <a:r>
              <a:rPr lang="en-GB" sz="1400" dirty="0">
                <a:latin typeface="Comic Sans MS" pitchFamily="66" charset="0"/>
              </a:rPr>
              <a:t>What do you feel were the weaknesses of your </a:t>
            </a:r>
            <a:r>
              <a:rPr lang="en-GB" sz="1400" b="1" dirty="0">
                <a:latin typeface="Comic Sans MS" pitchFamily="66" charset="0"/>
              </a:rPr>
              <a:t>business proposal</a:t>
            </a:r>
            <a:r>
              <a:rPr lang="en-GB" sz="1400" dirty="0">
                <a:latin typeface="Comic Sans MS" pitchFamily="66" charset="0"/>
              </a:rPr>
              <a:t>?</a:t>
            </a:r>
          </a:p>
          <a:p>
            <a:r>
              <a:rPr lang="en-GB" sz="1400" dirty="0">
                <a:latin typeface="Comic Sans MS" pitchFamily="66" charset="0"/>
              </a:rPr>
              <a:t> </a:t>
            </a:r>
          </a:p>
          <a:p>
            <a:r>
              <a:rPr lang="en-GB" sz="1400" dirty="0">
                <a:latin typeface="Comic Sans MS" pitchFamily="66" charset="0"/>
              </a:rPr>
              <a:t> </a:t>
            </a:r>
            <a:endParaRPr lang="en-GB" sz="1400" dirty="0" smtClean="0">
              <a:latin typeface="Comic Sans MS" pitchFamily="66" charset="0"/>
            </a:endParaRPr>
          </a:p>
          <a:p>
            <a:endParaRPr lang="en-GB" sz="1400" dirty="0">
              <a:latin typeface="Comic Sans MS" pitchFamily="66" charset="0"/>
            </a:endParaRPr>
          </a:p>
          <a:p>
            <a:endParaRPr lang="en-GB" sz="1400" dirty="0">
              <a:latin typeface="Comic Sans MS" pitchFamily="66" charset="0"/>
            </a:endParaRPr>
          </a:p>
          <a:p>
            <a:r>
              <a:rPr lang="en-GB" sz="1400" dirty="0">
                <a:latin typeface="Comic Sans MS" pitchFamily="66" charset="0"/>
              </a:rPr>
              <a:t> </a:t>
            </a:r>
          </a:p>
          <a:p>
            <a:r>
              <a:rPr lang="en-GB" sz="1400" dirty="0">
                <a:latin typeface="Comic Sans MS" pitchFamily="66" charset="0"/>
              </a:rPr>
              <a:t>Do you think there were any strengths or weaknesses of your </a:t>
            </a:r>
            <a:r>
              <a:rPr lang="en-GB" sz="1400" b="1" dirty="0">
                <a:latin typeface="Comic Sans MS" pitchFamily="66" charset="0"/>
              </a:rPr>
              <a:t>final product</a:t>
            </a:r>
            <a:r>
              <a:rPr lang="en-GB" sz="1400" dirty="0">
                <a:latin typeface="Comic Sans MS" pitchFamily="66" charset="0"/>
              </a:rPr>
              <a:t>?</a:t>
            </a:r>
          </a:p>
          <a:p>
            <a:r>
              <a:rPr lang="en-GB" sz="1400" dirty="0">
                <a:latin typeface="Comic Sans MS" pitchFamily="66" charset="0"/>
              </a:rPr>
              <a:t> </a:t>
            </a:r>
          </a:p>
          <a:p>
            <a:r>
              <a:rPr lang="en-GB" sz="1400" dirty="0">
                <a:latin typeface="Comic Sans MS" pitchFamily="66" charset="0"/>
              </a:rPr>
              <a:t> </a:t>
            </a:r>
            <a:endParaRPr lang="en-GB" sz="1400" dirty="0" smtClean="0">
              <a:latin typeface="Comic Sans MS" pitchFamily="66" charset="0"/>
            </a:endParaRPr>
          </a:p>
          <a:p>
            <a:endParaRPr lang="en-GB" sz="1400" dirty="0">
              <a:latin typeface="Comic Sans MS" pitchFamily="66" charset="0"/>
            </a:endParaRPr>
          </a:p>
          <a:p>
            <a:endParaRPr lang="en-GB" sz="1400" dirty="0">
              <a:latin typeface="Comic Sans MS" pitchFamily="66" charset="0"/>
            </a:endParaRPr>
          </a:p>
          <a:p>
            <a:r>
              <a:rPr lang="en-GB" sz="1400" dirty="0">
                <a:latin typeface="Comic Sans MS" pitchFamily="66" charset="0"/>
              </a:rPr>
              <a:t> </a:t>
            </a:r>
          </a:p>
          <a:p>
            <a:r>
              <a:rPr lang="en-GB" sz="1400" dirty="0">
                <a:latin typeface="Comic Sans MS" pitchFamily="66" charset="0"/>
              </a:rPr>
              <a:t>How do you feel you contributed to the business? What was your role? What did you do?</a:t>
            </a:r>
          </a:p>
          <a:p>
            <a:r>
              <a:rPr lang="en-GB" sz="1400" dirty="0">
                <a:latin typeface="Comic Sans MS" pitchFamily="66" charset="0"/>
              </a:rPr>
              <a:t> </a:t>
            </a:r>
          </a:p>
          <a:p>
            <a:r>
              <a:rPr lang="en-GB" sz="1400" dirty="0">
                <a:latin typeface="Comic Sans MS" pitchFamily="66" charset="0"/>
              </a:rPr>
              <a:t> </a:t>
            </a:r>
            <a:endParaRPr lang="en-GB" sz="1400" dirty="0" smtClean="0">
              <a:latin typeface="Comic Sans MS" pitchFamily="66" charset="0"/>
            </a:endParaRPr>
          </a:p>
          <a:p>
            <a:endParaRPr lang="en-GB" sz="1400" dirty="0">
              <a:latin typeface="Comic Sans MS" pitchFamily="66" charset="0"/>
            </a:endParaRPr>
          </a:p>
          <a:p>
            <a:endParaRPr lang="en-GB" sz="1400" dirty="0">
              <a:latin typeface="Comic Sans MS" pitchFamily="66" charset="0"/>
            </a:endParaRPr>
          </a:p>
          <a:p>
            <a:r>
              <a:rPr lang="en-GB" sz="1400" dirty="0">
                <a:latin typeface="Comic Sans MS" pitchFamily="66" charset="0"/>
              </a:rPr>
              <a:t>What skills do you think you have developed by completing this activity?</a:t>
            </a:r>
          </a:p>
          <a:p>
            <a:r>
              <a:rPr lang="en-GB" sz="1400" dirty="0">
                <a:latin typeface="Comic Sans MS" pitchFamily="66" charset="0"/>
              </a:rPr>
              <a:t> </a:t>
            </a:r>
            <a:endParaRPr lang="en-GB" sz="1400" dirty="0" smtClean="0">
              <a:latin typeface="Comic Sans MS" pitchFamily="66" charset="0"/>
            </a:endParaRPr>
          </a:p>
          <a:p>
            <a:endParaRPr lang="en-GB" sz="1400" dirty="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r>
              <a:rPr lang="en-GB" sz="1400" dirty="0">
                <a:latin typeface="Comic Sans MS" pitchFamily="66" charset="0"/>
              </a:rPr>
              <a:t> </a:t>
            </a:r>
          </a:p>
          <a:p>
            <a:r>
              <a:rPr lang="en-GB" sz="1400" dirty="0">
                <a:latin typeface="Comic Sans MS" pitchFamily="66" charset="0"/>
              </a:rPr>
              <a:t>Are there any skills which you feel need further development? Why? How could you do this?</a:t>
            </a:r>
          </a:p>
          <a:p>
            <a:r>
              <a:rPr lang="en-GB" sz="1400" dirty="0">
                <a:latin typeface="Comic Sans MS" pitchFamily="66" charset="0"/>
              </a:rPr>
              <a:t> </a:t>
            </a:r>
          </a:p>
          <a:p>
            <a:r>
              <a:rPr lang="en-GB" sz="1400" dirty="0">
                <a:latin typeface="Comic Sans MS" pitchFamily="66" charset="0"/>
              </a:rPr>
              <a:t> </a:t>
            </a:r>
          </a:p>
          <a:p>
            <a:r>
              <a:rPr lang="en-GB" sz="1400" dirty="0">
                <a:latin typeface="Comic Sans MS" pitchFamily="66" charset="0"/>
              </a:rPr>
              <a:t> </a:t>
            </a:r>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85" y="35496"/>
            <a:ext cx="578103" cy="648072"/>
          </a:xfrm>
          <a:prstGeom prst="rect">
            <a:avLst/>
          </a:prstGeom>
          <a:noFill/>
        </p:spPr>
      </p:pic>
      <p:pic>
        <p:nvPicPr>
          <p:cNvPr id="5" name="Picture 4"/>
          <p:cNvPicPr/>
          <p:nvPr/>
        </p:nvPicPr>
        <p:blipFill>
          <a:blip r:embed="rId3" cstate="print"/>
          <a:srcRect/>
          <a:stretch>
            <a:fillRect/>
          </a:stretch>
        </p:blipFill>
        <p:spPr bwMode="auto">
          <a:xfrm>
            <a:off x="6021288" y="44624"/>
            <a:ext cx="836712" cy="782960"/>
          </a:xfrm>
          <a:prstGeom prst="rect">
            <a:avLst/>
          </a:prstGeom>
          <a:noFill/>
          <a:ln w="9525">
            <a:noFill/>
            <a:miter lim="800000"/>
            <a:headEnd/>
            <a:tailEnd/>
          </a:ln>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
        <p:nvSpPr>
          <p:cNvPr id="7" name="Rectangle 43"/>
          <p:cNvSpPr>
            <a:spLocks noChangeArrowheads="1"/>
          </p:cNvSpPr>
          <p:nvPr/>
        </p:nvSpPr>
        <p:spPr bwMode="auto">
          <a:xfrm>
            <a:off x="620688" y="30777"/>
            <a:ext cx="547556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5730875" algn="r"/>
              </a:tabLst>
              <a:defRPr>
                <a:solidFill>
                  <a:schemeClr val="tx1"/>
                </a:solidFill>
                <a:latin typeface="Arial" pitchFamily="34" charset="0"/>
                <a:cs typeface="Arial" pitchFamily="34" charset="0"/>
              </a:defRPr>
            </a:lvl1pPr>
            <a:lvl2pPr fontAlgn="base">
              <a:spcBef>
                <a:spcPct val="0"/>
              </a:spcBef>
              <a:spcAft>
                <a:spcPct val="0"/>
              </a:spcAft>
              <a:tabLst>
                <a:tab pos="5730875" algn="r"/>
              </a:tabLst>
              <a:defRPr>
                <a:solidFill>
                  <a:schemeClr val="tx1"/>
                </a:solidFill>
                <a:latin typeface="Arial" pitchFamily="34" charset="0"/>
                <a:cs typeface="Arial" pitchFamily="34" charset="0"/>
              </a:defRPr>
            </a:lvl2pPr>
            <a:lvl3pPr fontAlgn="base">
              <a:spcBef>
                <a:spcPct val="0"/>
              </a:spcBef>
              <a:spcAft>
                <a:spcPct val="0"/>
              </a:spcAft>
              <a:tabLst>
                <a:tab pos="5730875" algn="r"/>
              </a:tabLst>
              <a:defRPr>
                <a:solidFill>
                  <a:schemeClr val="tx1"/>
                </a:solidFill>
                <a:latin typeface="Arial" pitchFamily="34" charset="0"/>
                <a:cs typeface="Arial" pitchFamily="34" charset="0"/>
              </a:defRPr>
            </a:lvl3pPr>
            <a:lvl4pPr fontAlgn="base">
              <a:spcBef>
                <a:spcPct val="0"/>
              </a:spcBef>
              <a:spcAft>
                <a:spcPct val="0"/>
              </a:spcAft>
              <a:tabLst>
                <a:tab pos="5730875" algn="r"/>
              </a:tabLst>
              <a:defRPr>
                <a:solidFill>
                  <a:schemeClr val="tx1"/>
                </a:solidFill>
                <a:latin typeface="Arial" pitchFamily="34" charset="0"/>
                <a:cs typeface="Arial" pitchFamily="34" charset="0"/>
              </a:defRPr>
            </a:lvl4pPr>
            <a:lvl5pPr fontAlgn="base">
              <a:spcBef>
                <a:spcPct val="0"/>
              </a:spcBef>
              <a:spcAft>
                <a:spcPct val="0"/>
              </a:spcAft>
              <a:tabLst>
                <a:tab pos="5730875" algn="r"/>
              </a:tabLst>
              <a:defRPr>
                <a:solidFill>
                  <a:schemeClr val="tx1"/>
                </a:solidFill>
                <a:latin typeface="Arial" pitchFamily="34" charset="0"/>
                <a:cs typeface="Arial" pitchFamily="34" charset="0"/>
              </a:defRPr>
            </a:lvl5pPr>
            <a:lvl6pPr fontAlgn="base">
              <a:spcBef>
                <a:spcPct val="0"/>
              </a:spcBef>
              <a:spcAft>
                <a:spcPct val="0"/>
              </a:spcAft>
              <a:tabLst>
                <a:tab pos="5730875" algn="r"/>
              </a:tabLst>
              <a:defRPr>
                <a:solidFill>
                  <a:schemeClr val="tx1"/>
                </a:solidFill>
                <a:latin typeface="Arial" pitchFamily="34" charset="0"/>
                <a:cs typeface="Arial" pitchFamily="34" charset="0"/>
              </a:defRPr>
            </a:lvl6pPr>
            <a:lvl7pPr fontAlgn="base">
              <a:spcBef>
                <a:spcPct val="0"/>
              </a:spcBef>
              <a:spcAft>
                <a:spcPct val="0"/>
              </a:spcAft>
              <a:tabLst>
                <a:tab pos="5730875" algn="r"/>
              </a:tabLst>
              <a:defRPr>
                <a:solidFill>
                  <a:schemeClr val="tx1"/>
                </a:solidFill>
                <a:latin typeface="Arial" pitchFamily="34" charset="0"/>
                <a:cs typeface="Arial" pitchFamily="34" charset="0"/>
              </a:defRPr>
            </a:lvl7pPr>
            <a:lvl8pPr fontAlgn="base">
              <a:spcBef>
                <a:spcPct val="0"/>
              </a:spcBef>
              <a:spcAft>
                <a:spcPct val="0"/>
              </a:spcAft>
              <a:tabLst>
                <a:tab pos="5730875" algn="r"/>
              </a:tabLst>
              <a:defRPr>
                <a:solidFill>
                  <a:schemeClr val="tx1"/>
                </a:solidFill>
                <a:latin typeface="Arial" pitchFamily="34" charset="0"/>
                <a:cs typeface="Arial" pitchFamily="34" charset="0"/>
              </a:defRPr>
            </a:lvl8pPr>
            <a:lvl9pPr fontAlgn="base">
              <a:spcBef>
                <a:spcPct val="0"/>
              </a:spcBef>
              <a:spcAft>
                <a:spcPct val="0"/>
              </a:spcAft>
              <a:tabLst>
                <a:tab pos="5730875" algn="r"/>
              </a:tabLst>
              <a:defRPr>
                <a:solidFill>
                  <a:schemeClr val="tx1"/>
                </a:solidFill>
                <a:latin typeface="Arial" pitchFamily="34" charset="0"/>
                <a:cs typeface="Arial"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5730875" algn="r"/>
              </a:tabLst>
            </a:pPr>
            <a:r>
              <a:rPr kumimoji="0" lang="en-GB" altLang="en-US" sz="1400" b="0" i="0" u="sng" strike="noStrike" cap="none" normalizeH="0" baseline="0" dirty="0" smtClean="0">
                <a:ln>
                  <a:noFill/>
                </a:ln>
                <a:solidFill>
                  <a:schemeClr val="tx1"/>
                </a:solidFill>
                <a:effectLst/>
                <a:latin typeface="Comic Sans MS" pitchFamily="66" charset="0"/>
                <a:ea typeface="Calibri" pitchFamily="34" charset="0"/>
              </a:rPr>
              <a:t>Self-evaluation</a:t>
            </a:r>
            <a:endParaRPr kumimoji="0" lang="en-GB" altLang="en-US" sz="1400" b="0" i="0" u="none" strike="noStrike" cap="none" normalizeH="0" baseline="0" dirty="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2530050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8927" y="5580112"/>
            <a:ext cx="6698784" cy="2246769"/>
          </a:xfrm>
          <a:prstGeom prst="rect">
            <a:avLst/>
          </a:prstGeom>
          <a:noFill/>
        </p:spPr>
        <p:txBody>
          <a:bodyPr wrap="square" rtlCol="0">
            <a:spAutoFit/>
          </a:bodyPr>
          <a:lstStyle/>
          <a:p>
            <a:pPr lvl="0" fontAlgn="base">
              <a:spcBef>
                <a:spcPct val="0"/>
              </a:spcBef>
              <a:spcAft>
                <a:spcPct val="0"/>
              </a:spcAft>
            </a:pPr>
            <a:r>
              <a:rPr lang="en-GB" sz="1400" b="1" dirty="0">
                <a:latin typeface="Comic Sans MS" pitchFamily="66" charset="0"/>
                <a:ea typeface="Calibri" pitchFamily="34" charset="0"/>
                <a:cs typeface="Times New Roman" pitchFamily="18" charset="0"/>
              </a:rPr>
              <a:t>When comparing this graph to your previous graph</a:t>
            </a:r>
            <a:r>
              <a:rPr lang="en-GB" sz="1400" dirty="0">
                <a:latin typeface="Comic Sans MS" pitchFamily="66" charset="0"/>
                <a:ea typeface="Calibri" pitchFamily="34" charset="0"/>
                <a:cs typeface="Times New Roman" pitchFamily="18" charset="0"/>
              </a:rPr>
              <a:t>, are there any changes?  </a:t>
            </a:r>
          </a:p>
          <a:p>
            <a:pPr lvl="0" fontAlgn="base">
              <a:spcBef>
                <a:spcPct val="0"/>
              </a:spcBef>
              <a:spcAft>
                <a:spcPct val="0"/>
              </a:spcAft>
            </a:pPr>
            <a:endParaRPr lang="en-GB" sz="1400" dirty="0">
              <a:latin typeface="Comic Sans MS" pitchFamily="66" charset="0"/>
              <a:ea typeface="Calibri" pitchFamily="34" charset="0"/>
              <a:cs typeface="Times New Roman" pitchFamily="18" charset="0"/>
            </a:endParaRPr>
          </a:p>
          <a:p>
            <a:pPr lvl="0" fontAlgn="base">
              <a:spcBef>
                <a:spcPct val="0"/>
              </a:spcBef>
              <a:spcAft>
                <a:spcPct val="0"/>
              </a:spcAft>
            </a:pPr>
            <a:r>
              <a:rPr lang="en-GB" sz="1400" dirty="0">
                <a:latin typeface="Comic Sans MS" pitchFamily="66" charset="0"/>
                <a:ea typeface="Calibri" pitchFamily="34" charset="0"/>
                <a:cs typeface="Times New Roman" pitchFamily="18" charset="0"/>
              </a:rPr>
              <a:t>        Yes                 No</a:t>
            </a:r>
            <a:endParaRPr lang="en-GB" sz="1400" dirty="0">
              <a:latin typeface="Comic Sans MS" pitchFamily="66" charset="0"/>
              <a:cs typeface="Arial" pitchFamily="34" charset="0"/>
            </a:endParaRPr>
          </a:p>
          <a:p>
            <a:pPr lvl="0" eaLnBrk="0" fontAlgn="base" hangingPunct="0">
              <a:spcBef>
                <a:spcPct val="0"/>
              </a:spcBef>
              <a:spcAft>
                <a:spcPct val="0"/>
              </a:spcAft>
            </a:pPr>
            <a:endParaRPr lang="en-GB" sz="1400" dirty="0" smtClean="0">
              <a:latin typeface="Comic Sans MS" pitchFamily="66" charset="0"/>
              <a:ea typeface="Calibri" pitchFamily="34" charset="0"/>
              <a:cs typeface="Times New Roman" pitchFamily="18" charset="0"/>
            </a:endParaRPr>
          </a:p>
          <a:p>
            <a:pPr lvl="0" eaLnBrk="0" fontAlgn="base" hangingPunct="0">
              <a:spcBef>
                <a:spcPct val="0"/>
              </a:spcBef>
              <a:spcAft>
                <a:spcPct val="0"/>
              </a:spcAft>
            </a:pPr>
            <a:r>
              <a:rPr lang="en-GB" sz="1400" dirty="0" smtClean="0">
                <a:latin typeface="Comic Sans MS" pitchFamily="66" charset="0"/>
                <a:ea typeface="Calibri" pitchFamily="34" charset="0"/>
                <a:cs typeface="Times New Roman" pitchFamily="18" charset="0"/>
              </a:rPr>
              <a:t>List any </a:t>
            </a:r>
            <a:r>
              <a:rPr lang="en-GB" sz="1400" dirty="0">
                <a:latin typeface="Comic Sans MS" pitchFamily="66" charset="0"/>
                <a:ea typeface="Calibri" pitchFamily="34" charset="0"/>
                <a:cs typeface="Times New Roman" pitchFamily="18" charset="0"/>
              </a:rPr>
              <a:t>skills that have improved:</a:t>
            </a:r>
            <a:endParaRPr lang="en-GB" sz="1400" dirty="0">
              <a:latin typeface="Comic Sans MS" pitchFamily="66" charset="0"/>
              <a:cs typeface="Arial" pitchFamily="34" charset="0"/>
            </a:endParaRPr>
          </a:p>
          <a:p>
            <a:pPr lvl="0" eaLnBrk="0" fontAlgn="base" hangingPunct="0">
              <a:spcBef>
                <a:spcPct val="0"/>
              </a:spcBef>
              <a:spcAft>
                <a:spcPct val="0"/>
              </a:spcAft>
            </a:pPr>
            <a:endParaRPr lang="en-GB" sz="1400" dirty="0" smtClean="0">
              <a:latin typeface="Comic Sans MS" pitchFamily="66" charset="0"/>
              <a:ea typeface="Calibri" pitchFamily="34" charset="0"/>
              <a:cs typeface="Times New Roman" pitchFamily="18" charset="0"/>
            </a:endParaRPr>
          </a:p>
          <a:p>
            <a:pPr lvl="0" eaLnBrk="0" fontAlgn="base" hangingPunct="0">
              <a:spcBef>
                <a:spcPct val="0"/>
              </a:spcBef>
              <a:spcAft>
                <a:spcPct val="0"/>
              </a:spcAft>
            </a:pPr>
            <a:endParaRPr lang="en-GB" sz="1400" dirty="0">
              <a:latin typeface="Comic Sans MS" pitchFamily="66" charset="0"/>
              <a:ea typeface="Calibri" pitchFamily="34" charset="0"/>
              <a:cs typeface="Times New Roman" pitchFamily="18" charset="0"/>
            </a:endParaRPr>
          </a:p>
          <a:p>
            <a:pPr lvl="0" eaLnBrk="0" fontAlgn="base" hangingPunct="0">
              <a:spcBef>
                <a:spcPct val="0"/>
              </a:spcBef>
              <a:spcAft>
                <a:spcPct val="0"/>
              </a:spcAft>
            </a:pPr>
            <a:endParaRPr lang="en-GB" sz="1400" dirty="0" smtClean="0">
              <a:latin typeface="Comic Sans MS" pitchFamily="66" charset="0"/>
              <a:ea typeface="Calibri" pitchFamily="34" charset="0"/>
              <a:cs typeface="Times New Roman" pitchFamily="18" charset="0"/>
            </a:endParaRPr>
          </a:p>
          <a:p>
            <a:pPr lvl="0" eaLnBrk="0" fontAlgn="base" hangingPunct="0">
              <a:spcBef>
                <a:spcPct val="0"/>
              </a:spcBef>
              <a:spcAft>
                <a:spcPct val="0"/>
              </a:spcAft>
            </a:pPr>
            <a:r>
              <a:rPr lang="en-GB" sz="1400" dirty="0" smtClean="0">
                <a:latin typeface="Comic Sans MS" pitchFamily="66" charset="0"/>
                <a:ea typeface="Calibri" pitchFamily="34" charset="0"/>
                <a:cs typeface="Times New Roman" pitchFamily="18" charset="0"/>
              </a:rPr>
              <a:t>Why </a:t>
            </a:r>
            <a:r>
              <a:rPr lang="en-GB" sz="1400" dirty="0">
                <a:latin typeface="Comic Sans MS" pitchFamily="66" charset="0"/>
                <a:ea typeface="Calibri" pitchFamily="34" charset="0"/>
                <a:cs typeface="Times New Roman" pitchFamily="18" charset="0"/>
              </a:rPr>
              <a:t>do you think some of your skills have improved?</a:t>
            </a:r>
            <a:endParaRPr lang="en-GB" sz="1400" dirty="0">
              <a:latin typeface="Comic Sans MS" pitchFamily="66" charset="0"/>
              <a:cs typeface="Arial" pitchFamily="34" charset="0"/>
            </a:endParaRPr>
          </a:p>
          <a:p>
            <a:endParaRPr lang="en-GB" sz="1400" dirty="0">
              <a:latin typeface="Comic Sans MS" pitchFamily="66" charset="0"/>
            </a:endParaRPr>
          </a:p>
        </p:txBody>
      </p:sp>
      <p:sp>
        <p:nvSpPr>
          <p:cNvPr id="2" name="Slide Number Placeholder 1"/>
          <p:cNvSpPr>
            <a:spLocks noGrp="1"/>
          </p:cNvSpPr>
          <p:nvPr>
            <p:ph type="sldNum" sz="quarter" idx="12"/>
          </p:nvPr>
        </p:nvSpPr>
        <p:spPr>
          <a:xfrm>
            <a:off x="5260913" y="8608104"/>
            <a:ext cx="1600200" cy="486833"/>
          </a:xfrm>
        </p:spPr>
        <p:txBody>
          <a:bodyPr/>
          <a:lstStyle/>
          <a:p>
            <a:fld id="{B32EDDE0-86E0-4CA0-85A0-9AF11FF53B61}" type="slidenum">
              <a:rPr lang="en-GB" smtClean="0"/>
              <a:t>7</a:t>
            </a:fld>
            <a:endParaRPr lang="en-GB" dirty="0"/>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85" y="35496"/>
            <a:ext cx="578103" cy="648072"/>
          </a:xfrm>
          <a:prstGeom prst="rect">
            <a:avLst/>
          </a:prstGeom>
          <a:noFill/>
        </p:spPr>
      </p:pic>
      <p:pic>
        <p:nvPicPr>
          <p:cNvPr id="4" name="Picture 3"/>
          <p:cNvPicPr/>
          <p:nvPr/>
        </p:nvPicPr>
        <p:blipFill>
          <a:blip r:embed="rId3" cstate="print"/>
          <a:srcRect/>
          <a:stretch>
            <a:fillRect/>
          </a:stretch>
        </p:blipFill>
        <p:spPr bwMode="auto">
          <a:xfrm>
            <a:off x="6021288" y="44624"/>
            <a:ext cx="836712" cy="782960"/>
          </a:xfrm>
          <a:prstGeom prst="rect">
            <a:avLst/>
          </a:prstGeom>
          <a:noFill/>
          <a:ln w="9525">
            <a:noFill/>
            <a:miter lim="800000"/>
            <a:headEnd/>
            <a:tailEnd/>
          </a:ln>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
        <p:nvSpPr>
          <p:cNvPr id="6" name="Rectangle 5"/>
          <p:cNvSpPr/>
          <p:nvPr/>
        </p:nvSpPr>
        <p:spPr>
          <a:xfrm>
            <a:off x="331152" y="1644650"/>
            <a:ext cx="6195695" cy="3643630"/>
          </a:xfrm>
          <a:prstGeom prst="rect">
            <a:avLst/>
          </a:prstGeom>
          <a:solidFill>
            <a:schemeClr val="bg1">
              <a:lumMod val="95000"/>
            </a:schemeClr>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7" name="Text Box 2"/>
          <p:cNvSpPr txBox="1">
            <a:spLocks noChangeArrowheads="1"/>
          </p:cNvSpPr>
          <p:nvPr/>
        </p:nvSpPr>
        <p:spPr bwMode="auto">
          <a:xfrm>
            <a:off x="2240279" y="2791460"/>
            <a:ext cx="2377440" cy="67500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spAutoFit/>
          </a:bodyPr>
          <a:lstStyle/>
          <a:p>
            <a:pPr algn="ctr">
              <a:lnSpc>
                <a:spcPct val="115000"/>
              </a:lnSpc>
              <a:spcAft>
                <a:spcPts val="1000"/>
              </a:spcAft>
            </a:pPr>
            <a:r>
              <a:rPr lang="en-GB" sz="1100">
                <a:effectLst/>
                <a:latin typeface="Comic Sans MS"/>
                <a:ea typeface="Calibri"/>
                <a:cs typeface="Times New Roman"/>
              </a:rPr>
              <a:t>INSERT GRAPH OF SKILLS ANALYSIS HERE</a:t>
            </a:r>
            <a:endParaRPr lang="en-GB" sz="1100">
              <a:effectLst/>
              <a:latin typeface="Calibri"/>
              <a:ea typeface="Calibri"/>
              <a:cs typeface="Times New Roman"/>
            </a:endParaRPr>
          </a:p>
        </p:txBody>
      </p:sp>
      <p:sp>
        <p:nvSpPr>
          <p:cNvPr id="8" name="Rectangle 7"/>
          <p:cNvSpPr/>
          <p:nvPr/>
        </p:nvSpPr>
        <p:spPr>
          <a:xfrm>
            <a:off x="1030606" y="6084168"/>
            <a:ext cx="163195" cy="16319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9" name="Rectangle 8"/>
          <p:cNvSpPr/>
          <p:nvPr/>
        </p:nvSpPr>
        <p:spPr>
          <a:xfrm>
            <a:off x="2116377" y="6084167"/>
            <a:ext cx="163195" cy="16319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10" name="Rectangle 5"/>
          <p:cNvSpPr>
            <a:spLocks noChangeArrowheads="1"/>
          </p:cNvSpPr>
          <p:nvPr/>
        </p:nvSpPr>
        <p:spPr bwMode="auto">
          <a:xfrm>
            <a:off x="0" y="822067"/>
            <a:ext cx="68580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sz="1400" b="0" i="0" u="none" strike="noStrike" cap="none" normalizeH="0" baseline="0" dirty="0" smtClean="0">
                <a:ln>
                  <a:noFill/>
                </a:ln>
                <a:solidFill>
                  <a:schemeClr val="tx1"/>
                </a:solidFill>
                <a:effectLst/>
                <a:latin typeface="Comic Sans MS" pitchFamily="66" charset="0"/>
                <a:ea typeface="Calibri" pitchFamily="34" charset="0"/>
                <a:cs typeface="Times New Roman" pitchFamily="18" charset="0"/>
              </a:rPr>
              <a:t>You are now required to re-do your skills analysis. Complete the questions honestly and then turn your data into a graph like before.</a:t>
            </a:r>
            <a:endParaRPr kumimoji="0" lang="en-GB" sz="1400" b="0" i="0" u="none" strike="noStrike" cap="none" normalizeH="0" baseline="0" dirty="0" smtClean="0">
              <a:ln>
                <a:noFill/>
              </a:ln>
              <a:solidFill>
                <a:schemeClr val="tx1"/>
              </a:solidFill>
              <a:effectLst/>
              <a:latin typeface="Comic Sans MS" pitchFamily="66" charset="0"/>
              <a:cs typeface="Arial" pitchFamily="34" charset="0"/>
            </a:endParaRPr>
          </a:p>
        </p:txBody>
      </p:sp>
      <p:sp>
        <p:nvSpPr>
          <p:cNvPr id="11" name="Rectangle 7"/>
          <p:cNvSpPr>
            <a:spLocks noChangeArrowheads="1"/>
          </p:cNvSpPr>
          <p:nvPr/>
        </p:nvSpPr>
        <p:spPr bwMode="auto">
          <a:xfrm>
            <a:off x="0" y="457200"/>
            <a:ext cx="6858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700" b="0" i="0" u="none" strike="noStrike" cap="none" normalizeH="0" baseline="0" smtClean="0">
                <a:ln>
                  <a:noFill/>
                </a:ln>
                <a:solidFill>
                  <a:schemeClr val="tx1"/>
                </a:solidFill>
                <a:effectLst/>
                <a:latin typeface="Arial" pitchFamily="34" charset="0"/>
                <a:cs typeface="Arial" pitchFamily="34" charset="0"/>
              </a:rPr>
              <a:t/>
            </a:r>
            <a:br>
              <a:rPr kumimoji="0" lang="en-GB" sz="700" b="0" i="0" u="none" strike="noStrike" cap="none" normalizeH="0" baseline="0" smtClean="0">
                <a:ln>
                  <a:noFill/>
                </a:ln>
                <a:solidFill>
                  <a:schemeClr val="tx1"/>
                </a:solidFill>
                <a:effectLst/>
                <a:latin typeface="Arial" pitchFamily="34" charset="0"/>
                <a:cs typeface="Arial" pitchFamily="34" charset="0"/>
              </a:rPr>
            </a:br>
            <a:endParaRPr kumimoji="0" lang="en-GB" sz="1800" b="0" i="0" u="none" strike="noStrike" cap="none" normalizeH="0" baseline="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GB" sz="1800" b="0" i="0" u="none" strike="noStrike" cap="none" normalizeH="0" baseline="0" smtClean="0">
              <a:ln>
                <a:noFill/>
              </a:ln>
              <a:solidFill>
                <a:schemeClr val="tx1"/>
              </a:solidFill>
              <a:effectLst/>
              <a:latin typeface="Arial" pitchFamily="34" charset="0"/>
              <a:cs typeface="Arial" pitchFamily="34" charset="0"/>
            </a:endParaRPr>
          </a:p>
        </p:txBody>
      </p:sp>
      <p:sp>
        <p:nvSpPr>
          <p:cNvPr id="14" name="Rectangle 43"/>
          <p:cNvSpPr>
            <a:spLocks noChangeArrowheads="1"/>
          </p:cNvSpPr>
          <p:nvPr/>
        </p:nvSpPr>
        <p:spPr bwMode="auto">
          <a:xfrm>
            <a:off x="620688" y="30777"/>
            <a:ext cx="5475560"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fontAlgn="base">
              <a:spcBef>
                <a:spcPct val="0"/>
              </a:spcBef>
              <a:spcAft>
                <a:spcPct val="0"/>
              </a:spcAft>
              <a:tabLst>
                <a:tab pos="5730875" algn="r"/>
              </a:tabLst>
              <a:defRPr>
                <a:solidFill>
                  <a:schemeClr val="tx1"/>
                </a:solidFill>
                <a:latin typeface="Arial" pitchFamily="34" charset="0"/>
                <a:cs typeface="Arial" pitchFamily="34" charset="0"/>
              </a:defRPr>
            </a:lvl1pPr>
            <a:lvl2pPr fontAlgn="base">
              <a:spcBef>
                <a:spcPct val="0"/>
              </a:spcBef>
              <a:spcAft>
                <a:spcPct val="0"/>
              </a:spcAft>
              <a:tabLst>
                <a:tab pos="5730875" algn="r"/>
              </a:tabLst>
              <a:defRPr>
                <a:solidFill>
                  <a:schemeClr val="tx1"/>
                </a:solidFill>
                <a:latin typeface="Arial" pitchFamily="34" charset="0"/>
                <a:cs typeface="Arial" pitchFamily="34" charset="0"/>
              </a:defRPr>
            </a:lvl2pPr>
            <a:lvl3pPr fontAlgn="base">
              <a:spcBef>
                <a:spcPct val="0"/>
              </a:spcBef>
              <a:spcAft>
                <a:spcPct val="0"/>
              </a:spcAft>
              <a:tabLst>
                <a:tab pos="5730875" algn="r"/>
              </a:tabLst>
              <a:defRPr>
                <a:solidFill>
                  <a:schemeClr val="tx1"/>
                </a:solidFill>
                <a:latin typeface="Arial" pitchFamily="34" charset="0"/>
                <a:cs typeface="Arial" pitchFamily="34" charset="0"/>
              </a:defRPr>
            </a:lvl3pPr>
            <a:lvl4pPr fontAlgn="base">
              <a:spcBef>
                <a:spcPct val="0"/>
              </a:spcBef>
              <a:spcAft>
                <a:spcPct val="0"/>
              </a:spcAft>
              <a:tabLst>
                <a:tab pos="5730875" algn="r"/>
              </a:tabLst>
              <a:defRPr>
                <a:solidFill>
                  <a:schemeClr val="tx1"/>
                </a:solidFill>
                <a:latin typeface="Arial" pitchFamily="34" charset="0"/>
                <a:cs typeface="Arial" pitchFamily="34" charset="0"/>
              </a:defRPr>
            </a:lvl4pPr>
            <a:lvl5pPr fontAlgn="base">
              <a:spcBef>
                <a:spcPct val="0"/>
              </a:spcBef>
              <a:spcAft>
                <a:spcPct val="0"/>
              </a:spcAft>
              <a:tabLst>
                <a:tab pos="5730875" algn="r"/>
              </a:tabLst>
              <a:defRPr>
                <a:solidFill>
                  <a:schemeClr val="tx1"/>
                </a:solidFill>
                <a:latin typeface="Arial" pitchFamily="34" charset="0"/>
                <a:cs typeface="Arial" pitchFamily="34" charset="0"/>
              </a:defRPr>
            </a:lvl5pPr>
            <a:lvl6pPr fontAlgn="base">
              <a:spcBef>
                <a:spcPct val="0"/>
              </a:spcBef>
              <a:spcAft>
                <a:spcPct val="0"/>
              </a:spcAft>
              <a:tabLst>
                <a:tab pos="5730875" algn="r"/>
              </a:tabLst>
              <a:defRPr>
                <a:solidFill>
                  <a:schemeClr val="tx1"/>
                </a:solidFill>
                <a:latin typeface="Arial" pitchFamily="34" charset="0"/>
                <a:cs typeface="Arial" pitchFamily="34" charset="0"/>
              </a:defRPr>
            </a:lvl6pPr>
            <a:lvl7pPr fontAlgn="base">
              <a:spcBef>
                <a:spcPct val="0"/>
              </a:spcBef>
              <a:spcAft>
                <a:spcPct val="0"/>
              </a:spcAft>
              <a:tabLst>
                <a:tab pos="5730875" algn="r"/>
              </a:tabLst>
              <a:defRPr>
                <a:solidFill>
                  <a:schemeClr val="tx1"/>
                </a:solidFill>
                <a:latin typeface="Arial" pitchFamily="34" charset="0"/>
                <a:cs typeface="Arial" pitchFamily="34" charset="0"/>
              </a:defRPr>
            </a:lvl7pPr>
            <a:lvl8pPr fontAlgn="base">
              <a:spcBef>
                <a:spcPct val="0"/>
              </a:spcBef>
              <a:spcAft>
                <a:spcPct val="0"/>
              </a:spcAft>
              <a:tabLst>
                <a:tab pos="5730875" algn="r"/>
              </a:tabLst>
              <a:defRPr>
                <a:solidFill>
                  <a:schemeClr val="tx1"/>
                </a:solidFill>
                <a:latin typeface="Arial" pitchFamily="34" charset="0"/>
                <a:cs typeface="Arial" pitchFamily="34" charset="0"/>
              </a:defRPr>
            </a:lvl8pPr>
            <a:lvl9pPr fontAlgn="base">
              <a:spcBef>
                <a:spcPct val="0"/>
              </a:spcBef>
              <a:spcAft>
                <a:spcPct val="0"/>
              </a:spcAft>
              <a:tabLst>
                <a:tab pos="5730875" algn="r"/>
              </a:tabLst>
              <a:defRPr>
                <a:solidFill>
                  <a:schemeClr val="tx1"/>
                </a:solidFill>
                <a:latin typeface="Arial" pitchFamily="34" charset="0"/>
                <a:cs typeface="Arial"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tab pos="5730875" algn="r"/>
              </a:tabLst>
            </a:pPr>
            <a:r>
              <a:rPr kumimoji="0" lang="en-GB" altLang="en-US" sz="1400" b="0" i="0" u="sng" strike="noStrike" cap="none" normalizeH="0" baseline="0" dirty="0" smtClean="0">
                <a:ln>
                  <a:noFill/>
                </a:ln>
                <a:solidFill>
                  <a:schemeClr val="tx1"/>
                </a:solidFill>
                <a:effectLst/>
                <a:latin typeface="Comic Sans MS" pitchFamily="66" charset="0"/>
                <a:ea typeface="Calibri" pitchFamily="34" charset="0"/>
              </a:rPr>
              <a:t>Self-evaluation of skills</a:t>
            </a:r>
            <a:endParaRPr kumimoji="0" lang="en-GB" altLang="en-US" sz="1400" b="0" i="0" u="none" strike="noStrike" cap="none" normalizeH="0" baseline="0" dirty="0" smtClean="0">
              <a:ln>
                <a:noFill/>
              </a:ln>
              <a:solidFill>
                <a:schemeClr val="tx1"/>
              </a:solidFill>
              <a:effectLst/>
              <a:latin typeface="Comic Sans MS" pitchFamily="66" charset="0"/>
            </a:endParaRPr>
          </a:p>
        </p:txBody>
      </p:sp>
    </p:spTree>
    <p:extLst>
      <p:ext uri="{BB962C8B-B14F-4D97-AF65-F5344CB8AC3E}">
        <p14:creationId xmlns:p14="http://schemas.microsoft.com/office/powerpoint/2010/main" val="1760074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21188" y="8657167"/>
            <a:ext cx="1600200" cy="486833"/>
          </a:xfrm>
        </p:spPr>
        <p:txBody>
          <a:bodyPr/>
          <a:lstStyle/>
          <a:p>
            <a:fld id="{B32EDDE0-86E0-4CA0-85A0-9AF11FF53B61}" type="slidenum">
              <a:rPr lang="en-GB" smtClean="0"/>
              <a:t>8</a:t>
            </a:fld>
            <a:endParaRPr lang="en-GB" dirty="0"/>
          </a:p>
        </p:txBody>
      </p:sp>
      <p:pic>
        <p:nvPicPr>
          <p:cNvPr id="3" name="Picture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2585" y="35496"/>
            <a:ext cx="578103" cy="648072"/>
          </a:xfrm>
          <a:prstGeom prst="rect">
            <a:avLst/>
          </a:prstGeom>
          <a:noFill/>
        </p:spPr>
      </p:pic>
      <p:pic>
        <p:nvPicPr>
          <p:cNvPr id="4" name="Picture 3"/>
          <p:cNvPicPr/>
          <p:nvPr/>
        </p:nvPicPr>
        <p:blipFill>
          <a:blip r:embed="rId3" cstate="print"/>
          <a:srcRect/>
          <a:stretch>
            <a:fillRect/>
          </a:stretch>
        </p:blipFill>
        <p:spPr bwMode="auto">
          <a:xfrm>
            <a:off x="6021288" y="44624"/>
            <a:ext cx="836712" cy="782960"/>
          </a:xfrm>
          <a:prstGeom prst="rect">
            <a:avLst/>
          </a:prstGeom>
          <a:noFill/>
          <a:ln w="9525">
            <a:noFill/>
            <a:miter lim="800000"/>
            <a:headEnd/>
            <a:tailEnd/>
          </a:ln>
        </p:spPr>
      </p:pic>
      <p:pic>
        <p:nvPicPr>
          <p:cNvPr id="5" name="Picture 4"/>
          <p:cNvPicPr/>
          <p:nvPr/>
        </p:nvPicPr>
        <p:blipFill>
          <a:blip r:embed="rId4"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
        <p:nvSpPr>
          <p:cNvPr id="6" name="TextBox 5"/>
          <p:cNvSpPr txBox="1"/>
          <p:nvPr/>
        </p:nvSpPr>
        <p:spPr>
          <a:xfrm>
            <a:off x="167923" y="823547"/>
            <a:ext cx="6480720" cy="7201972"/>
          </a:xfrm>
          <a:prstGeom prst="rect">
            <a:avLst/>
          </a:prstGeom>
          <a:noFill/>
        </p:spPr>
        <p:txBody>
          <a:bodyPr wrap="square" rtlCol="0">
            <a:spAutoFit/>
          </a:bodyPr>
          <a:lstStyle/>
          <a:p>
            <a:r>
              <a:rPr lang="en-GB" sz="1400" dirty="0">
                <a:latin typeface="Comic Sans MS" pitchFamily="66" charset="0"/>
              </a:rPr>
              <a:t>What activities did you do throughout the Enterprise and Employability Challenge that helped you develop your </a:t>
            </a:r>
            <a:r>
              <a:rPr lang="en-GB" sz="1400" b="1" dirty="0" smtClean="0">
                <a:latin typeface="Comic Sans MS" pitchFamily="66" charset="0"/>
              </a:rPr>
              <a:t>creativity and innovation</a:t>
            </a:r>
            <a:r>
              <a:rPr lang="en-GB" sz="1400" dirty="0" smtClean="0">
                <a:latin typeface="Comic Sans MS" pitchFamily="66" charset="0"/>
              </a:rPr>
              <a:t> </a:t>
            </a:r>
            <a:r>
              <a:rPr lang="en-GB" sz="1400" dirty="0">
                <a:latin typeface="Comic Sans MS" pitchFamily="66" charset="0"/>
              </a:rPr>
              <a:t>skills?</a:t>
            </a:r>
          </a:p>
          <a:p>
            <a:endParaRPr lang="en-GB" sz="1400" dirty="0" smtClean="0">
              <a:latin typeface="Comic Sans MS" pitchFamily="66" charset="0"/>
            </a:endParaRPr>
          </a:p>
          <a:p>
            <a:endParaRPr lang="en-GB" sz="1400" dirty="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r>
              <a:rPr lang="en-GB" sz="1400" dirty="0" smtClean="0">
                <a:latin typeface="Comic Sans MS" pitchFamily="66" charset="0"/>
              </a:rPr>
              <a:t>What </a:t>
            </a:r>
            <a:r>
              <a:rPr lang="en-GB" sz="1400" dirty="0">
                <a:latin typeface="Comic Sans MS" pitchFamily="66" charset="0"/>
              </a:rPr>
              <a:t>activities did you do throughout the Enterprise and Employability Challenge that helped you develop your </a:t>
            </a:r>
            <a:r>
              <a:rPr lang="en-GB" sz="1400" b="1" dirty="0" smtClean="0">
                <a:latin typeface="Comic Sans MS" pitchFamily="66" charset="0"/>
              </a:rPr>
              <a:t>personal effectiveness </a:t>
            </a:r>
            <a:r>
              <a:rPr lang="en-GB" sz="1400" dirty="0" smtClean="0">
                <a:latin typeface="Comic Sans MS" pitchFamily="66" charset="0"/>
              </a:rPr>
              <a:t>skills</a:t>
            </a:r>
            <a:r>
              <a:rPr lang="en-GB" sz="1400" dirty="0">
                <a:latin typeface="Comic Sans MS" pitchFamily="66" charset="0"/>
              </a:rPr>
              <a:t>?</a:t>
            </a:r>
          </a:p>
          <a:p>
            <a:endParaRPr lang="en-GB" sz="1400" dirty="0" smtClean="0">
              <a:latin typeface="Comic Sans MS" pitchFamily="66" charset="0"/>
            </a:endParaRPr>
          </a:p>
          <a:p>
            <a:endParaRPr lang="en-GB" sz="1400" dirty="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endParaRPr lang="en-GB" sz="1400" dirty="0" smtClean="0">
              <a:latin typeface="Comic Sans MS" pitchFamily="66" charset="0"/>
            </a:endParaRPr>
          </a:p>
          <a:p>
            <a:endParaRPr lang="en-GB" sz="1400" dirty="0" smtClean="0">
              <a:latin typeface="Comic Sans MS" pitchFamily="66" charset="0"/>
            </a:endParaRPr>
          </a:p>
          <a:p>
            <a:endParaRPr lang="en-GB" sz="1400" dirty="0">
              <a:latin typeface="Comic Sans MS" pitchFamily="66" charset="0"/>
            </a:endParaRPr>
          </a:p>
          <a:p>
            <a:r>
              <a:rPr lang="en-GB" sz="1400" dirty="0" smtClean="0">
                <a:latin typeface="Comic Sans MS" pitchFamily="66" charset="0"/>
              </a:rPr>
              <a:t>What </a:t>
            </a:r>
            <a:r>
              <a:rPr lang="en-GB" sz="1400" dirty="0">
                <a:latin typeface="Comic Sans MS" pitchFamily="66" charset="0"/>
              </a:rPr>
              <a:t>activities did you do throughout the Enterprise and Employability Challenge that helped you develop your </a:t>
            </a:r>
            <a:r>
              <a:rPr lang="en-GB" sz="1400" b="1" dirty="0" smtClean="0">
                <a:latin typeface="Comic Sans MS" pitchFamily="66" charset="0"/>
              </a:rPr>
              <a:t>digital literacy </a:t>
            </a:r>
            <a:r>
              <a:rPr lang="en-GB" sz="1400" dirty="0" smtClean="0">
                <a:latin typeface="Comic Sans MS" pitchFamily="66" charset="0"/>
              </a:rPr>
              <a:t>skills</a:t>
            </a:r>
            <a:r>
              <a:rPr lang="en-GB" sz="1400" dirty="0">
                <a:latin typeface="Comic Sans MS" pitchFamily="66" charset="0"/>
              </a:rPr>
              <a:t>?</a:t>
            </a:r>
          </a:p>
          <a:p>
            <a:endParaRPr lang="en-GB" sz="1400" b="1" dirty="0" smtClean="0">
              <a:latin typeface="Comic Sans MS" pitchFamily="66" charset="0"/>
            </a:endParaRPr>
          </a:p>
          <a:p>
            <a:endParaRPr lang="en-GB" sz="1400" b="1" dirty="0">
              <a:latin typeface="Comic Sans MS" pitchFamily="66" charset="0"/>
            </a:endParaRPr>
          </a:p>
          <a:p>
            <a:endParaRPr lang="en-GB" sz="1400" b="1" dirty="0" smtClean="0">
              <a:latin typeface="Comic Sans MS" pitchFamily="66" charset="0"/>
            </a:endParaRPr>
          </a:p>
          <a:p>
            <a:endParaRPr lang="en-GB" sz="1400" b="1" dirty="0">
              <a:latin typeface="Comic Sans MS" pitchFamily="66" charset="0"/>
            </a:endParaRPr>
          </a:p>
          <a:p>
            <a:endParaRPr lang="en-GB" sz="1400" b="1" dirty="0" smtClean="0">
              <a:latin typeface="Comic Sans MS" pitchFamily="66" charset="0"/>
            </a:endParaRPr>
          </a:p>
          <a:p>
            <a:endParaRPr lang="en-GB" sz="1400" b="1" dirty="0" smtClean="0">
              <a:latin typeface="Comic Sans MS" pitchFamily="66" charset="0"/>
            </a:endParaRPr>
          </a:p>
          <a:p>
            <a:endParaRPr lang="en-GB" sz="1400" b="1" dirty="0">
              <a:latin typeface="Comic Sans MS" pitchFamily="66" charset="0"/>
            </a:endParaRPr>
          </a:p>
          <a:p>
            <a:r>
              <a:rPr lang="en-GB" sz="1400" b="1" dirty="0" smtClean="0">
                <a:latin typeface="Comic Sans MS" pitchFamily="66" charset="0"/>
              </a:rPr>
              <a:t>When </a:t>
            </a:r>
            <a:r>
              <a:rPr lang="en-GB" sz="1400" b="1" dirty="0">
                <a:latin typeface="Comic Sans MS" pitchFamily="66" charset="0"/>
              </a:rPr>
              <a:t>comparing your new graph to your old graph</a:t>
            </a:r>
            <a:r>
              <a:rPr lang="en-GB" sz="1400" dirty="0">
                <a:latin typeface="Comic Sans MS" pitchFamily="66" charset="0"/>
              </a:rPr>
              <a:t>, did any of your skills decrease during the challenge? </a:t>
            </a:r>
            <a:endParaRPr lang="en-GB" sz="1400" dirty="0" smtClean="0">
              <a:latin typeface="Comic Sans MS" pitchFamily="66" charset="0"/>
            </a:endParaRPr>
          </a:p>
          <a:p>
            <a:endParaRPr lang="en-GB" sz="1400" dirty="0">
              <a:latin typeface="Comic Sans MS" pitchFamily="66" charset="0"/>
            </a:endParaRPr>
          </a:p>
          <a:p>
            <a:r>
              <a:rPr lang="en-GB" sz="1400" dirty="0" smtClean="0">
                <a:latin typeface="Comic Sans MS" pitchFamily="66" charset="0"/>
              </a:rPr>
              <a:t>Yes        </a:t>
            </a:r>
            <a:r>
              <a:rPr lang="en-GB" sz="1400" dirty="0">
                <a:latin typeface="Comic Sans MS" pitchFamily="66" charset="0"/>
              </a:rPr>
              <a:t>No</a:t>
            </a:r>
          </a:p>
          <a:p>
            <a:endParaRPr lang="en-GB" sz="1400" dirty="0" smtClean="0">
              <a:latin typeface="Comic Sans MS" pitchFamily="66" charset="0"/>
            </a:endParaRPr>
          </a:p>
          <a:p>
            <a:r>
              <a:rPr lang="en-GB" sz="1400" dirty="0" smtClean="0">
                <a:latin typeface="Comic Sans MS" pitchFamily="66" charset="0"/>
              </a:rPr>
              <a:t>Explain </a:t>
            </a:r>
            <a:r>
              <a:rPr lang="en-GB" sz="1400" dirty="0">
                <a:latin typeface="Comic Sans MS" pitchFamily="66" charset="0"/>
              </a:rPr>
              <a:t>why this might have happened:</a:t>
            </a:r>
          </a:p>
          <a:p>
            <a:endParaRPr lang="en-GB" sz="1400" dirty="0">
              <a:latin typeface="Comic Sans MS" pitchFamily="66" charset="0"/>
            </a:endParaRPr>
          </a:p>
        </p:txBody>
      </p:sp>
      <p:sp>
        <p:nvSpPr>
          <p:cNvPr id="7" name="Rectangle 6"/>
          <p:cNvSpPr/>
          <p:nvPr/>
        </p:nvSpPr>
        <p:spPr>
          <a:xfrm>
            <a:off x="634247" y="7092280"/>
            <a:ext cx="163195" cy="16319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8" name="Rectangle 7"/>
          <p:cNvSpPr/>
          <p:nvPr/>
        </p:nvSpPr>
        <p:spPr>
          <a:xfrm>
            <a:off x="1321589" y="7092280"/>
            <a:ext cx="163195" cy="163195"/>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Tree>
    <p:extLst>
      <p:ext uri="{BB962C8B-B14F-4D97-AF65-F5344CB8AC3E}">
        <p14:creationId xmlns:p14="http://schemas.microsoft.com/office/powerpoint/2010/main" val="17153602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403</Words>
  <Application>Microsoft Office PowerPoint</Application>
  <PresentationFormat>On-screen Show (4:3)</PresentationFormat>
  <Paragraphs>203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 Richard Gwyn</dc:creator>
  <cp:lastModifiedBy> </cp:lastModifiedBy>
  <cp:revision>11</cp:revision>
  <dcterms:created xsi:type="dcterms:W3CDTF">2014-12-16T13:09:29Z</dcterms:created>
  <dcterms:modified xsi:type="dcterms:W3CDTF">2015-07-27T13:36:16Z</dcterms:modified>
</cp:coreProperties>
</file>